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49"/>
  </p:handoutMasterIdLst>
  <p:sldIdLst>
    <p:sldId id="299" r:id="rId2"/>
    <p:sldId id="318" r:id="rId3"/>
    <p:sldId id="317" r:id="rId4"/>
    <p:sldId id="313" r:id="rId5"/>
    <p:sldId id="256" r:id="rId6"/>
    <p:sldId id="302" r:id="rId7"/>
    <p:sldId id="301" r:id="rId8"/>
    <p:sldId id="315" r:id="rId9"/>
    <p:sldId id="332" r:id="rId10"/>
    <p:sldId id="307" r:id="rId11"/>
    <p:sldId id="328" r:id="rId12"/>
    <p:sldId id="308" r:id="rId13"/>
    <p:sldId id="319" r:id="rId14"/>
    <p:sldId id="322" r:id="rId15"/>
    <p:sldId id="323" r:id="rId16"/>
    <p:sldId id="320" r:id="rId17"/>
    <p:sldId id="303" r:id="rId18"/>
    <p:sldId id="324" r:id="rId19"/>
    <p:sldId id="311" r:id="rId20"/>
    <p:sldId id="325" r:id="rId21"/>
    <p:sldId id="337" r:id="rId22"/>
    <p:sldId id="350" r:id="rId23"/>
    <p:sldId id="338" r:id="rId24"/>
    <p:sldId id="329" r:id="rId25"/>
    <p:sldId id="331" r:id="rId26"/>
    <p:sldId id="309" r:id="rId27"/>
    <p:sldId id="316" r:id="rId28"/>
    <p:sldId id="334" r:id="rId29"/>
    <p:sldId id="333" r:id="rId30"/>
    <p:sldId id="349" r:id="rId31"/>
    <p:sldId id="339" r:id="rId32"/>
    <p:sldId id="348" r:id="rId33"/>
    <p:sldId id="340" r:id="rId34"/>
    <p:sldId id="351" r:id="rId35"/>
    <p:sldId id="342" r:id="rId36"/>
    <p:sldId id="345" r:id="rId37"/>
    <p:sldId id="344" r:id="rId38"/>
    <p:sldId id="346" r:id="rId39"/>
    <p:sldId id="347" r:id="rId40"/>
    <p:sldId id="343" r:id="rId41"/>
    <p:sldId id="330" r:id="rId42"/>
    <p:sldId id="335" r:id="rId43"/>
    <p:sldId id="353" r:id="rId44"/>
    <p:sldId id="326" r:id="rId45"/>
    <p:sldId id="352" r:id="rId46"/>
    <p:sldId id="297" r:id="rId47"/>
    <p:sldId id="298" r:id="rId48"/>
  </p:sldIdLst>
  <p:sldSz cx="12192000" cy="6858000"/>
  <p:notesSz cx="6858000" cy="9144000"/>
  <p:embeddedFontLst>
    <p:embeddedFont>
      <p:font typeface="HY헤드라인M" panose="020B0600000101010101" charset="-127"/>
      <p:regular r:id="rId50"/>
    </p:embeddedFont>
    <p:embeddedFont>
      <p:font typeface="Impact" panose="020B0806030902050204" pitchFamily="34" charset="0"/>
      <p:regular r:id="rId51"/>
    </p:embeddedFont>
    <p:embeddedFont>
      <p:font typeface="나눔스퀘어라운드 Bold" panose="020B0600000101010101" charset="-127"/>
      <p:bold r:id="rId52"/>
    </p:embeddedFont>
    <p:embeddedFont>
      <p:font typeface="HY동녘B" panose="02030600000101010101" pitchFamily="18" charset="-127"/>
      <p:regular r:id="rId53"/>
    </p:embeddedFont>
    <p:embeddedFont>
      <p:font typeface="나눔스퀘어라운드 Regular" panose="020B0600000101010101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F10F"/>
    <a:srgbClr val="66FF66"/>
    <a:srgbClr val="F5C437"/>
    <a:srgbClr val="FF5050"/>
    <a:srgbClr val="FBCC05"/>
    <a:srgbClr val="00FF00"/>
    <a:srgbClr val="F9C04D"/>
    <a:srgbClr val="EAEF11"/>
    <a:srgbClr val="00A9EA"/>
    <a:srgbClr val="FDF54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7" autoAdjust="0"/>
    <p:restoredTop sz="94660"/>
  </p:normalViewPr>
  <p:slideViewPr>
    <p:cSldViewPr snapToGrid="0" showGuides="1">
      <p:cViewPr>
        <p:scale>
          <a:sx n="97" d="100"/>
          <a:sy n="97" d="100"/>
        </p:scale>
        <p:origin x="-12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2D692B-B2B8-482B-A4FE-312C129EDEFE}" type="doc">
      <dgm:prSet loTypeId="urn:microsoft.com/office/officeart/2005/8/layout/radial1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CB9E1C21-4F77-416A-9BE8-C3C42824ED97}">
      <dgm:prSet phldrT="[텍스트]" custT="1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z="40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빅</a:t>
          </a:r>
          <a:r>
            <a:rPr lang="ko-KR" altLang="en-US" sz="40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분기</a:t>
          </a:r>
          <a:endParaRPr lang="ko-KR" altLang="en-US" sz="4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43D1BF9F-7816-4B1C-BB58-89DEDF1D63ED}" type="parTrans" cxnId="{C5A1309B-9CA1-4165-9648-C4F258B3BFC6}">
      <dgm:prSet/>
      <dgm:spPr/>
      <dgm:t>
        <a:bodyPr/>
        <a:lstStyle/>
        <a:p>
          <a:pPr latinLnBrk="1"/>
          <a:endParaRPr lang="ko-KR" altLang="en-US"/>
        </a:p>
      </dgm:t>
    </dgm:pt>
    <dgm:pt modelId="{D05804E2-DE81-4B57-9EE0-154258FC9CDB}" type="sibTrans" cxnId="{C5A1309B-9CA1-4165-9648-C4F258B3BFC6}">
      <dgm:prSet/>
      <dgm:spPr/>
      <dgm:t>
        <a:bodyPr/>
        <a:lstStyle/>
        <a:p>
          <a:pPr latinLnBrk="1"/>
          <a:endParaRPr lang="ko-KR" altLang="en-US"/>
        </a:p>
      </dgm:t>
    </dgm:pt>
    <dgm:pt modelId="{586FDD18-FBC8-4C0E-B526-B5201EC4D7C7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현</a:t>
          </a:r>
          <a:r>
            <a:rPr lang="ko-KR" alt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충호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4D8AAD03-F024-44C6-9CAD-A26755453DBE}" type="parTrans" cxnId="{6D1B8D7B-8A2C-438C-BFD5-0E07F53F7270}">
      <dgm:prSet/>
      <dgm:spPr/>
      <dgm:t>
        <a:bodyPr/>
        <a:lstStyle/>
        <a:p>
          <a:pPr latinLnBrk="1"/>
          <a:endParaRPr lang="ko-KR" altLang="en-US"/>
        </a:p>
      </dgm:t>
    </dgm:pt>
    <dgm:pt modelId="{ABFE4DF8-F043-48AF-8620-8B0043B32064}" type="sibTrans" cxnId="{6D1B8D7B-8A2C-438C-BFD5-0E07F53F7270}">
      <dgm:prSet/>
      <dgm:spPr/>
      <dgm:t>
        <a:bodyPr/>
        <a:lstStyle/>
        <a:p>
          <a:pPr latinLnBrk="1"/>
          <a:endParaRPr lang="ko-KR" altLang="en-US"/>
        </a:p>
      </dgm:t>
    </dgm:pt>
    <dgm:pt modelId="{754180D2-AB93-4F02-8DBB-F8864B56ECDD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smtClean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이</a:t>
          </a:r>
          <a:r>
            <a:rPr lang="ko-KR" alt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한규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824E3D12-AE79-49BE-BCA8-239C019386F2}" type="parTrans" cxnId="{61280666-EA5C-4785-978C-8B09B1C74BA9}">
      <dgm:prSet/>
      <dgm:spPr/>
      <dgm:t>
        <a:bodyPr/>
        <a:lstStyle/>
        <a:p>
          <a:pPr latinLnBrk="1"/>
          <a:endParaRPr lang="ko-KR" altLang="en-US"/>
        </a:p>
      </dgm:t>
    </dgm:pt>
    <dgm:pt modelId="{76ECCB1B-A149-4434-A368-504AF8F5F424}" type="sibTrans" cxnId="{61280666-EA5C-4785-978C-8B09B1C74BA9}">
      <dgm:prSet/>
      <dgm:spPr/>
      <dgm:t>
        <a:bodyPr/>
        <a:lstStyle/>
        <a:p>
          <a:pPr latinLnBrk="1"/>
          <a:endParaRPr lang="ko-KR" altLang="en-US"/>
        </a:p>
      </dgm:t>
    </dgm:pt>
    <dgm:pt modelId="{C6800DBF-7DB6-45E5-B73D-F7D96DF059ED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err="1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정</a:t>
          </a:r>
          <a:r>
            <a:rPr lang="ko-KR" altLang="en-US" sz="28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하율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BF6019C6-22EC-4990-B3D8-B24D36A7F03F}" type="parTrans" cxnId="{5054022E-295E-4D1D-B5CC-053B0849F265}">
      <dgm:prSet/>
      <dgm:spPr/>
      <dgm:t>
        <a:bodyPr/>
        <a:lstStyle/>
        <a:p>
          <a:pPr latinLnBrk="1"/>
          <a:endParaRPr lang="ko-KR" altLang="en-US"/>
        </a:p>
      </dgm:t>
    </dgm:pt>
    <dgm:pt modelId="{24D2893E-8C2E-4347-9DA7-94D6E7026B62}" type="sibTrans" cxnId="{5054022E-295E-4D1D-B5CC-053B0849F265}">
      <dgm:prSet/>
      <dgm:spPr/>
      <dgm:t>
        <a:bodyPr/>
        <a:lstStyle/>
        <a:p>
          <a:pPr latinLnBrk="1"/>
          <a:endParaRPr lang="ko-KR" altLang="en-US"/>
        </a:p>
      </dgm:t>
    </dgm:pt>
    <dgm:pt modelId="{736C1844-E9C3-42CE-A97B-35863942E23F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장</a:t>
          </a:r>
          <a:r>
            <a:rPr lang="ko-KR" alt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지훈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CB8B829A-67F2-4F75-9E89-84BCFC3ABA00}" type="parTrans" cxnId="{5D22E392-DEB4-4B98-BA9B-3654212F284F}">
      <dgm:prSet/>
      <dgm:spPr/>
      <dgm:t>
        <a:bodyPr/>
        <a:lstStyle/>
        <a:p>
          <a:pPr latinLnBrk="1"/>
          <a:endParaRPr lang="ko-KR" altLang="en-US"/>
        </a:p>
      </dgm:t>
    </dgm:pt>
    <dgm:pt modelId="{1F28208F-A169-4EA0-8048-B5A9EE4C4E2C}" type="sibTrans" cxnId="{5D22E392-DEB4-4B98-BA9B-3654212F284F}">
      <dgm:prSet/>
      <dgm:spPr/>
      <dgm:t>
        <a:bodyPr/>
        <a:lstStyle/>
        <a:p>
          <a:pPr latinLnBrk="1"/>
          <a:endParaRPr lang="ko-KR" altLang="en-US"/>
        </a:p>
      </dgm:t>
    </dgm:pt>
    <dgm:pt modelId="{C8860D7F-F721-4681-A934-0FC17A976CB0}" type="pres">
      <dgm:prSet presAssocID="{522D692B-B2B8-482B-A4FE-312C129EDEF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1FE0E2-E895-4306-8C6E-48D86E9FE7FE}" type="pres">
      <dgm:prSet presAssocID="{CB9E1C21-4F77-416A-9BE8-C3C42824ED97}" presName="centerShape" presStyleLbl="node0" presStyleIdx="0" presStyleCnt="1" custScaleX="133953" custScaleY="133953"/>
      <dgm:spPr/>
      <dgm:t>
        <a:bodyPr/>
        <a:lstStyle/>
        <a:p>
          <a:pPr latinLnBrk="1"/>
          <a:endParaRPr lang="ko-KR" altLang="en-US"/>
        </a:p>
      </dgm:t>
    </dgm:pt>
    <dgm:pt modelId="{5377C108-15E6-4B07-AD6B-F9C37934B37C}" type="pres">
      <dgm:prSet presAssocID="{4D8AAD03-F024-44C6-9CAD-A26755453DBE}" presName="Name9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4076732-F22E-49F8-B026-8EF358112AA4}" type="pres">
      <dgm:prSet presAssocID="{4D8AAD03-F024-44C6-9CAD-A26755453DBE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C504097-B9B6-47A8-9304-64D335FD2E52}" type="pres">
      <dgm:prSet presAssocID="{586FDD18-FBC8-4C0E-B526-B5201EC4D7C7}" presName="node" presStyleLbl="node1" presStyleIdx="0" presStyleCnt="4" custRadScaleRad="1015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721063-BBF6-447C-BDA9-A150E99F5112}" type="pres">
      <dgm:prSet presAssocID="{824E3D12-AE79-49BE-BCA8-239C019386F2}" presName="Name9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C453231-E56A-4E2B-B161-7A1B90819CA7}" type="pres">
      <dgm:prSet presAssocID="{824E3D12-AE79-49BE-BCA8-239C019386F2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7F2B6DFB-8D01-4843-9127-972E2FFA9ECF}" type="pres">
      <dgm:prSet presAssocID="{754180D2-AB93-4F02-8DBB-F8864B56ECDD}" presName="node" presStyleLbl="node1" presStyleIdx="1" presStyleCnt="4" custRadScaleRad="10232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31D614-F1F3-472C-9601-E9F95AE2995C}" type="pres">
      <dgm:prSet presAssocID="{BF6019C6-22EC-4990-B3D8-B24D36A7F03F}" presName="Name9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BBB2E43A-C19A-4808-BE70-E49685B8456F}" type="pres">
      <dgm:prSet presAssocID="{BF6019C6-22EC-4990-B3D8-B24D36A7F03F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104146F-88DB-40C4-AD77-959BA0A6F920}" type="pres">
      <dgm:prSet presAssocID="{C6800DBF-7DB6-45E5-B73D-F7D96DF059ED}" presName="node" presStyleLbl="node1" presStyleIdx="2" presStyleCnt="4" custRadScaleRad="1015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AD24B7-6D46-4D7D-9B2F-5460554C3A0A}" type="pres">
      <dgm:prSet presAssocID="{CB8B829A-67F2-4F75-9E89-84BCFC3ABA00}" presName="Name9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40CBE11-5BC4-472F-946E-88633EACDB3F}" type="pres">
      <dgm:prSet presAssocID="{CB8B829A-67F2-4F75-9E89-84BCFC3ABA00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034895C6-8392-4FB0-9ECC-C266DF61B390}" type="pres">
      <dgm:prSet presAssocID="{736C1844-E9C3-42CE-A97B-35863942E23F}" presName="node" presStyleLbl="node1" presStyleIdx="3" presStyleCnt="4" custRadScaleRad="1017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A1079C9-A073-49FD-9235-F146A709497A}" type="presOf" srcId="{C6800DBF-7DB6-45E5-B73D-F7D96DF059ED}" destId="{2104146F-88DB-40C4-AD77-959BA0A6F920}" srcOrd="0" destOrd="0" presId="urn:microsoft.com/office/officeart/2005/8/layout/radial1"/>
    <dgm:cxn modelId="{75C53528-5546-4899-A714-885A3B119968}" type="presOf" srcId="{BF6019C6-22EC-4990-B3D8-B24D36A7F03F}" destId="{BBB2E43A-C19A-4808-BE70-E49685B8456F}" srcOrd="1" destOrd="0" presId="urn:microsoft.com/office/officeart/2005/8/layout/radial1"/>
    <dgm:cxn modelId="{4FF74787-B083-4287-A938-28C3A24F23A7}" type="presOf" srcId="{CB9E1C21-4F77-416A-9BE8-C3C42824ED97}" destId="{951FE0E2-E895-4306-8C6E-48D86E9FE7FE}" srcOrd="0" destOrd="0" presId="urn:microsoft.com/office/officeart/2005/8/layout/radial1"/>
    <dgm:cxn modelId="{37C3BB80-C742-4022-A9B9-0B777E6160B9}" type="presOf" srcId="{522D692B-B2B8-482B-A4FE-312C129EDEFE}" destId="{C8860D7F-F721-4681-A934-0FC17A976CB0}" srcOrd="0" destOrd="0" presId="urn:microsoft.com/office/officeart/2005/8/layout/radial1"/>
    <dgm:cxn modelId="{9923DB9F-C09F-4F15-861C-090A461002E4}" type="presOf" srcId="{CB8B829A-67F2-4F75-9E89-84BCFC3ABA00}" destId="{61AD24B7-6D46-4D7D-9B2F-5460554C3A0A}" srcOrd="0" destOrd="0" presId="urn:microsoft.com/office/officeart/2005/8/layout/radial1"/>
    <dgm:cxn modelId="{4A3026E8-ECFB-4A13-A6AD-8E2EC188842A}" type="presOf" srcId="{CB8B829A-67F2-4F75-9E89-84BCFC3ABA00}" destId="{340CBE11-5BC4-472F-946E-88633EACDB3F}" srcOrd="1" destOrd="0" presId="urn:microsoft.com/office/officeart/2005/8/layout/radial1"/>
    <dgm:cxn modelId="{B0C131C2-3B42-4655-B0C6-6A9CD0757334}" type="presOf" srcId="{BF6019C6-22EC-4990-B3D8-B24D36A7F03F}" destId="{6D31D614-F1F3-472C-9601-E9F95AE2995C}" srcOrd="0" destOrd="0" presId="urn:microsoft.com/office/officeart/2005/8/layout/radial1"/>
    <dgm:cxn modelId="{AEF8C8DA-D843-4030-8973-AC7519309C2B}" type="presOf" srcId="{824E3D12-AE79-49BE-BCA8-239C019386F2}" destId="{AC453231-E56A-4E2B-B161-7A1B90819CA7}" srcOrd="1" destOrd="0" presId="urn:microsoft.com/office/officeart/2005/8/layout/radial1"/>
    <dgm:cxn modelId="{6D1B8D7B-8A2C-438C-BFD5-0E07F53F7270}" srcId="{CB9E1C21-4F77-416A-9BE8-C3C42824ED97}" destId="{586FDD18-FBC8-4C0E-B526-B5201EC4D7C7}" srcOrd="0" destOrd="0" parTransId="{4D8AAD03-F024-44C6-9CAD-A26755453DBE}" sibTransId="{ABFE4DF8-F043-48AF-8620-8B0043B32064}"/>
    <dgm:cxn modelId="{D0DDC24E-D2E3-415F-A507-24F112BD4774}" type="presOf" srcId="{824E3D12-AE79-49BE-BCA8-239C019386F2}" destId="{8C721063-BBF6-447C-BDA9-A150E99F5112}" srcOrd="0" destOrd="0" presId="urn:microsoft.com/office/officeart/2005/8/layout/radial1"/>
    <dgm:cxn modelId="{4D36EE2D-AFD7-4021-A81E-18A66E9FE407}" type="presOf" srcId="{754180D2-AB93-4F02-8DBB-F8864B56ECDD}" destId="{7F2B6DFB-8D01-4843-9127-972E2FFA9ECF}" srcOrd="0" destOrd="0" presId="urn:microsoft.com/office/officeart/2005/8/layout/radial1"/>
    <dgm:cxn modelId="{9333ECE2-FDC1-4356-883F-A8576884B662}" type="presOf" srcId="{736C1844-E9C3-42CE-A97B-35863942E23F}" destId="{034895C6-8392-4FB0-9ECC-C266DF61B390}" srcOrd="0" destOrd="0" presId="urn:microsoft.com/office/officeart/2005/8/layout/radial1"/>
    <dgm:cxn modelId="{A414BEDE-3634-4F45-A976-91EB13A67041}" type="presOf" srcId="{4D8AAD03-F024-44C6-9CAD-A26755453DBE}" destId="{44076732-F22E-49F8-B026-8EF358112AA4}" srcOrd="1" destOrd="0" presId="urn:microsoft.com/office/officeart/2005/8/layout/radial1"/>
    <dgm:cxn modelId="{5D22E392-DEB4-4B98-BA9B-3654212F284F}" srcId="{CB9E1C21-4F77-416A-9BE8-C3C42824ED97}" destId="{736C1844-E9C3-42CE-A97B-35863942E23F}" srcOrd="3" destOrd="0" parTransId="{CB8B829A-67F2-4F75-9E89-84BCFC3ABA00}" sibTransId="{1F28208F-A169-4EA0-8048-B5A9EE4C4E2C}"/>
    <dgm:cxn modelId="{EC4C76AD-854E-4660-BF78-B743F2160483}" type="presOf" srcId="{4D8AAD03-F024-44C6-9CAD-A26755453DBE}" destId="{5377C108-15E6-4B07-AD6B-F9C37934B37C}" srcOrd="0" destOrd="0" presId="urn:microsoft.com/office/officeart/2005/8/layout/radial1"/>
    <dgm:cxn modelId="{C5A1309B-9CA1-4165-9648-C4F258B3BFC6}" srcId="{522D692B-B2B8-482B-A4FE-312C129EDEFE}" destId="{CB9E1C21-4F77-416A-9BE8-C3C42824ED97}" srcOrd="0" destOrd="0" parTransId="{43D1BF9F-7816-4B1C-BB58-89DEDF1D63ED}" sibTransId="{D05804E2-DE81-4B57-9EE0-154258FC9CDB}"/>
    <dgm:cxn modelId="{61280666-EA5C-4785-978C-8B09B1C74BA9}" srcId="{CB9E1C21-4F77-416A-9BE8-C3C42824ED97}" destId="{754180D2-AB93-4F02-8DBB-F8864B56ECDD}" srcOrd="1" destOrd="0" parTransId="{824E3D12-AE79-49BE-BCA8-239C019386F2}" sibTransId="{76ECCB1B-A149-4434-A368-504AF8F5F424}"/>
    <dgm:cxn modelId="{5054022E-295E-4D1D-B5CC-053B0849F265}" srcId="{CB9E1C21-4F77-416A-9BE8-C3C42824ED97}" destId="{C6800DBF-7DB6-45E5-B73D-F7D96DF059ED}" srcOrd="2" destOrd="0" parTransId="{BF6019C6-22EC-4990-B3D8-B24D36A7F03F}" sibTransId="{24D2893E-8C2E-4347-9DA7-94D6E7026B62}"/>
    <dgm:cxn modelId="{A8A47DA1-50E6-483C-A5BC-ABAC7CA803A0}" type="presOf" srcId="{586FDD18-FBC8-4C0E-B526-B5201EC4D7C7}" destId="{4C504097-B9B6-47A8-9304-64D335FD2E52}" srcOrd="0" destOrd="0" presId="urn:microsoft.com/office/officeart/2005/8/layout/radial1"/>
    <dgm:cxn modelId="{38427CD6-1F0D-403F-85E4-45E5148326B8}" type="presParOf" srcId="{C8860D7F-F721-4681-A934-0FC17A976CB0}" destId="{951FE0E2-E895-4306-8C6E-48D86E9FE7FE}" srcOrd="0" destOrd="0" presId="urn:microsoft.com/office/officeart/2005/8/layout/radial1"/>
    <dgm:cxn modelId="{AB6DFC07-D7F7-4319-8107-DB4EF8179594}" type="presParOf" srcId="{C8860D7F-F721-4681-A934-0FC17A976CB0}" destId="{5377C108-15E6-4B07-AD6B-F9C37934B37C}" srcOrd="1" destOrd="0" presId="urn:microsoft.com/office/officeart/2005/8/layout/radial1"/>
    <dgm:cxn modelId="{2B837DD5-8045-4A38-8F7C-C0A82A19A6BD}" type="presParOf" srcId="{5377C108-15E6-4B07-AD6B-F9C37934B37C}" destId="{44076732-F22E-49F8-B026-8EF358112AA4}" srcOrd="0" destOrd="0" presId="urn:microsoft.com/office/officeart/2005/8/layout/radial1"/>
    <dgm:cxn modelId="{A4660725-2B32-4752-A3F1-9D0A230C2090}" type="presParOf" srcId="{C8860D7F-F721-4681-A934-0FC17A976CB0}" destId="{4C504097-B9B6-47A8-9304-64D335FD2E52}" srcOrd="2" destOrd="0" presId="urn:microsoft.com/office/officeart/2005/8/layout/radial1"/>
    <dgm:cxn modelId="{F55444B5-398C-4B85-9C8C-A32FB3CBBAFF}" type="presParOf" srcId="{C8860D7F-F721-4681-A934-0FC17A976CB0}" destId="{8C721063-BBF6-447C-BDA9-A150E99F5112}" srcOrd="3" destOrd="0" presId="urn:microsoft.com/office/officeart/2005/8/layout/radial1"/>
    <dgm:cxn modelId="{7B406972-E83E-4664-BFC7-C87040077937}" type="presParOf" srcId="{8C721063-BBF6-447C-BDA9-A150E99F5112}" destId="{AC453231-E56A-4E2B-B161-7A1B90819CA7}" srcOrd="0" destOrd="0" presId="urn:microsoft.com/office/officeart/2005/8/layout/radial1"/>
    <dgm:cxn modelId="{8AE3E078-9768-4DE6-A61B-D8A1850A9D8A}" type="presParOf" srcId="{C8860D7F-F721-4681-A934-0FC17A976CB0}" destId="{7F2B6DFB-8D01-4843-9127-972E2FFA9ECF}" srcOrd="4" destOrd="0" presId="urn:microsoft.com/office/officeart/2005/8/layout/radial1"/>
    <dgm:cxn modelId="{9A3DC79B-0880-4807-8448-E94294CD643F}" type="presParOf" srcId="{C8860D7F-F721-4681-A934-0FC17A976CB0}" destId="{6D31D614-F1F3-472C-9601-E9F95AE2995C}" srcOrd="5" destOrd="0" presId="urn:microsoft.com/office/officeart/2005/8/layout/radial1"/>
    <dgm:cxn modelId="{A7A6C516-0DF9-4A21-8716-F2CD5BBA7110}" type="presParOf" srcId="{6D31D614-F1F3-472C-9601-E9F95AE2995C}" destId="{BBB2E43A-C19A-4808-BE70-E49685B8456F}" srcOrd="0" destOrd="0" presId="urn:microsoft.com/office/officeart/2005/8/layout/radial1"/>
    <dgm:cxn modelId="{C6B491AF-69D3-4FEA-9B7E-E9C87AFA4754}" type="presParOf" srcId="{C8860D7F-F721-4681-A934-0FC17A976CB0}" destId="{2104146F-88DB-40C4-AD77-959BA0A6F920}" srcOrd="6" destOrd="0" presId="urn:microsoft.com/office/officeart/2005/8/layout/radial1"/>
    <dgm:cxn modelId="{1DEB1CAA-0749-4EB4-B7AE-3547491BAEE4}" type="presParOf" srcId="{C8860D7F-F721-4681-A934-0FC17A976CB0}" destId="{61AD24B7-6D46-4D7D-9B2F-5460554C3A0A}" srcOrd="7" destOrd="0" presId="urn:microsoft.com/office/officeart/2005/8/layout/radial1"/>
    <dgm:cxn modelId="{AC91C5AC-ABCE-474D-9D9A-AC2C52CE6925}" type="presParOf" srcId="{61AD24B7-6D46-4D7D-9B2F-5460554C3A0A}" destId="{340CBE11-5BC4-472F-946E-88633EACDB3F}" srcOrd="0" destOrd="0" presId="urn:microsoft.com/office/officeart/2005/8/layout/radial1"/>
    <dgm:cxn modelId="{3EE39EEA-C114-49EA-B2D0-5E13F39A8FAD}" type="presParOf" srcId="{C8860D7F-F721-4681-A934-0FC17A976CB0}" destId="{034895C6-8392-4FB0-9ECC-C266DF61B39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FE0E2-E895-4306-8C6E-48D86E9FE7FE}">
      <dsp:nvSpPr>
        <dsp:cNvPr id="0" name=""/>
        <dsp:cNvSpPr/>
      </dsp:nvSpPr>
      <dsp:spPr>
        <a:xfrm>
          <a:off x="2793153" y="1797541"/>
          <a:ext cx="2099978" cy="209997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빅</a:t>
          </a:r>
          <a:r>
            <a:rPr lang="ko-KR" altLang="en-US" sz="40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분기</a:t>
          </a:r>
          <a:endParaRPr lang="ko-KR" altLang="en-US" sz="4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3100688" y="2105076"/>
        <a:ext cx="1484908" cy="1484908"/>
      </dsp:txXfrm>
    </dsp:sp>
    <dsp:sp modelId="{5377C108-15E6-4B07-AD6B-F9C37934B37C}">
      <dsp:nvSpPr>
        <dsp:cNvPr id="0" name=""/>
        <dsp:cNvSpPr/>
      </dsp:nvSpPr>
      <dsp:spPr>
        <a:xfrm rot="16200000">
          <a:off x="3728221" y="1664263"/>
          <a:ext cx="229843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29843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37396" y="1676873"/>
        <a:ext cx="11492" cy="11492"/>
      </dsp:txXfrm>
    </dsp:sp>
    <dsp:sp modelId="{4C504097-B9B6-47A8-9304-64D335FD2E52}">
      <dsp:nvSpPr>
        <dsp:cNvPr id="0" name=""/>
        <dsp:cNvSpPr/>
      </dsp:nvSpPr>
      <dsp:spPr>
        <a:xfrm>
          <a:off x="3059293" y="0"/>
          <a:ext cx="1567698" cy="1567698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현</a:t>
          </a:r>
          <a:r>
            <a:rPr lang="ko-KR" alt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충호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3288877" y="229584"/>
        <a:ext cx="1108530" cy="1108530"/>
      </dsp:txXfrm>
    </dsp:sp>
    <dsp:sp modelId="{8C721063-BBF6-447C-BDA9-A150E99F5112}">
      <dsp:nvSpPr>
        <dsp:cNvPr id="0" name=""/>
        <dsp:cNvSpPr/>
      </dsp:nvSpPr>
      <dsp:spPr>
        <a:xfrm>
          <a:off x="4893132" y="2829174"/>
          <a:ext cx="255338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55338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014417" y="2841147"/>
        <a:ext cx="12766" cy="12766"/>
      </dsp:txXfrm>
    </dsp:sp>
    <dsp:sp modelId="{7F2B6DFB-8D01-4843-9127-972E2FFA9ECF}">
      <dsp:nvSpPr>
        <dsp:cNvPr id="0" name=""/>
        <dsp:cNvSpPr/>
      </dsp:nvSpPr>
      <dsp:spPr>
        <a:xfrm>
          <a:off x="5148470" y="2063681"/>
          <a:ext cx="1567698" cy="1567698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이</a:t>
          </a:r>
          <a:r>
            <a:rPr lang="ko-KR" alt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한규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5378054" y="2293265"/>
        <a:ext cx="1108530" cy="1108530"/>
      </dsp:txXfrm>
    </dsp:sp>
    <dsp:sp modelId="{6D31D614-F1F3-472C-9601-E9F95AE2995C}">
      <dsp:nvSpPr>
        <dsp:cNvPr id="0" name=""/>
        <dsp:cNvSpPr/>
      </dsp:nvSpPr>
      <dsp:spPr>
        <a:xfrm rot="5400000">
          <a:off x="3728221" y="3994084"/>
          <a:ext cx="229843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29843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37396" y="4006695"/>
        <a:ext cx="11492" cy="11492"/>
      </dsp:txXfrm>
    </dsp:sp>
    <dsp:sp modelId="{2104146F-88DB-40C4-AD77-959BA0A6F920}">
      <dsp:nvSpPr>
        <dsp:cNvPr id="0" name=""/>
        <dsp:cNvSpPr/>
      </dsp:nvSpPr>
      <dsp:spPr>
        <a:xfrm>
          <a:off x="3059293" y="4127362"/>
          <a:ext cx="1567698" cy="1567698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err="1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정</a:t>
          </a:r>
          <a:r>
            <a:rPr lang="ko-KR" altLang="en-US" sz="28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하율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3288877" y="4356946"/>
        <a:ext cx="1108530" cy="1108530"/>
      </dsp:txXfrm>
    </dsp:sp>
    <dsp:sp modelId="{61AD24B7-6D46-4D7D-9B2F-5460554C3A0A}">
      <dsp:nvSpPr>
        <dsp:cNvPr id="0" name=""/>
        <dsp:cNvSpPr/>
      </dsp:nvSpPr>
      <dsp:spPr>
        <a:xfrm rot="10800000">
          <a:off x="2549106" y="2829174"/>
          <a:ext cx="244046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44046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0800000">
        <a:off x="2665029" y="2841429"/>
        <a:ext cx="12202" cy="12202"/>
      </dsp:txXfrm>
    </dsp:sp>
    <dsp:sp modelId="{034895C6-8392-4FB0-9ECC-C266DF61B390}">
      <dsp:nvSpPr>
        <dsp:cNvPr id="0" name=""/>
        <dsp:cNvSpPr/>
      </dsp:nvSpPr>
      <dsp:spPr>
        <a:xfrm>
          <a:off x="981408" y="2063681"/>
          <a:ext cx="1567698" cy="1567698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장</a:t>
          </a:r>
          <a:r>
            <a:rPr lang="ko-KR" alt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지훈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1210992" y="2293265"/>
        <a:ext cx="1108530" cy="1108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khan.co.kr/kh_news/khan_art_view.html?art_id=201808072046005#csidxe1389b5eae53b47a7eb44ebf713ee56" TargetMode="External"/><Relationship Id="rId2" Type="http://schemas.openxmlformats.org/officeDocument/2006/relationships/hyperlink" Target="https://www.seoul.co.kr/news/newsView.php?id=20201124500030&amp;wlog_tag3=naver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0956">
            <a:off x="-886244" y="29448"/>
            <a:ext cx="13564137" cy="63898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3586" y="2612988"/>
            <a:ext cx="154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 rot="20399759">
            <a:off x="4253887" y="1381284"/>
            <a:ext cx="7234229" cy="2056838"/>
            <a:chOff x="4290067" y="1413628"/>
            <a:chExt cx="7234229" cy="205683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5687537" y="2585050"/>
              <a:ext cx="1584087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1157407">
              <a:off x="4290067" y="1473198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 err="1">
                  <a:solidFill>
                    <a:srgbClr val="FF5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빅</a:t>
              </a:r>
              <a:endParaRPr lang="ko-KR" altLang="en-US" sz="12000" dirty="0">
                <a:solidFill>
                  <a:srgbClr val="FF505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95821">
              <a:off x="7304634" y="1413628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</a:t>
              </a:r>
              <a:endParaRPr lang="ko-KR" altLang="en-US" sz="12000" dirty="0">
                <a:solidFill>
                  <a:srgbClr val="FFFF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448163">
              <a:off x="9490789" y="1531474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</a:t>
              </a:r>
              <a:endParaRPr lang="ko-KR" altLang="en-US" sz="120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8546895" y="2618446"/>
              <a:ext cx="651140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석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10873156" y="2563705"/>
              <a:ext cx="651140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44318" y="6457024"/>
            <a:ext cx="7746031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https://github.com/iamhch24/201125_bigbungi_youtube_kidsaccident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537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57977" y="2266329"/>
            <a:ext cx="3475552" cy="1523495"/>
            <a:chOff x="1057977" y="2266329"/>
            <a:chExt cx="3475552" cy="1523495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B4C8E5F-F1AA-43BF-94D9-2DA5076AB002}"/>
                </a:ext>
              </a:extLst>
            </p:cNvPr>
            <p:cNvSpPr txBox="1"/>
            <p:nvPr/>
          </p:nvSpPr>
          <p:spPr>
            <a:xfrm>
              <a:off x="1057977" y="2266329"/>
              <a:ext cx="16093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“</a:t>
              </a:r>
              <a:endParaRPr lang="ko-KR" altLang="en-US" sz="60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28F311D7-2BE2-4875-AAE0-72745C9EECCB}"/>
                </a:ext>
              </a:extLst>
            </p:cNvPr>
            <p:cNvSpPr txBox="1"/>
            <p:nvPr/>
          </p:nvSpPr>
          <p:spPr>
            <a:xfrm>
              <a:off x="2896753" y="2774161"/>
              <a:ext cx="16367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8800" b="1">
                  <a:solidFill>
                    <a:schemeClr val="tx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 sz="6000" dirty="0"/>
                <a:t>”</a:t>
              </a:r>
              <a:endParaRPr lang="ko-KR" altLang="en-US" sz="6000" dirty="0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385204" y="162136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474373" y="4109720"/>
            <a:ext cx="10929351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330612" y="2315971"/>
            <a:ext cx="10621932" cy="3336687"/>
            <a:chOff x="1331161" y="2026411"/>
            <a:chExt cx="11480011" cy="3336687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331161" y="2269711"/>
              <a:ext cx="212265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배경 및 가설</a:t>
              </a:r>
              <a:endParaRPr lang="ko-KR" altLang="en-US" sz="25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783432" y="4501324"/>
              <a:ext cx="89937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연령대별 유튜브 검색과 시청을 조사하여</a:t>
              </a:r>
              <a:endParaRPr lang="en-US" altLang="ko-KR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보수</a:t>
              </a:r>
              <a:r>
                <a:rPr lang="en-US" altLang="ko-KR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진보의 분포를 파악해 위 가설을 검증한다</a:t>
              </a:r>
              <a:r>
                <a:rPr lang="en-US" altLang="ko-KR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  <a:endPara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817446" y="2026411"/>
              <a:ext cx="89937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500" dirty="0" err="1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젊은층보다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2500" dirty="0" err="1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중장년층의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유튜브 시청률이 오히려 높다</a:t>
              </a:r>
              <a:r>
                <a:rPr lang="en-US" altLang="ko-KR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특히</a:t>
              </a:r>
              <a:r>
                <a:rPr lang="en-US" altLang="ko-KR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보수적 정치성향을 가진 </a:t>
              </a:r>
              <a:r>
                <a:rPr lang="ko-KR" altLang="en-US" sz="2500" dirty="0" err="1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유튜브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채널의 시청자가 많다</a:t>
              </a:r>
              <a:r>
                <a:rPr lang="en-US" altLang="ko-KR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  <a:endParaRPr lang="ko-KR" altLang="en-US" sz="25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75234" y="4648761"/>
              <a:ext cx="15543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smtClean="0">
                  <a:solidFill>
                    <a:srgbClr val="FFC000"/>
                  </a:solidFill>
                  <a:latin typeface="+mj-ea"/>
                  <a:ea typeface="+mj-ea"/>
                </a:rPr>
                <a:t>주      제</a:t>
              </a:r>
              <a:endParaRPr lang="ko-KR" altLang="en-US" sz="2500" b="1" dirty="0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92F2D36-2D05-4B4B-B3F4-587095A97D34}"/>
              </a:ext>
            </a:extLst>
          </p:cNvPr>
          <p:cNvSpPr txBox="1"/>
          <p:nvPr/>
        </p:nvSpPr>
        <p:spPr>
          <a:xfrm>
            <a:off x="3060418" y="4943897"/>
            <a:ext cx="8993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2773969" y="5104328"/>
            <a:ext cx="163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sz="6000" dirty="0"/>
              <a:t>”</a:t>
            </a:r>
            <a:endParaRPr lang="ko-KR" altLang="en-US" sz="600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1196691" y="4679526"/>
            <a:ext cx="566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60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-22841"/>
            <a:ext cx="12192000" cy="1692771"/>
            <a:chOff x="0" y="-22841"/>
            <a:chExt cx="12192000" cy="1692771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2896753" y="-22841"/>
              <a:ext cx="6703692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유튜브의 정치적 쏠림 현상</a:t>
              </a:r>
              <a:endPara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endParaRPr>
            </a:p>
            <a:p>
              <a:pPr algn="ctr"/>
              <a:endPara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987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572"/>
            <a:ext cx="12192000" cy="6222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47586" y="6243146"/>
            <a:ext cx="3541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출처 </a:t>
            </a: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KBS2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8420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58928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184965" y="3239125"/>
            <a:ext cx="1315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7200" b="1" dirty="0" smtClean="0">
                <a:latin typeface="+mj-lt"/>
              </a:rPr>
              <a:t>S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3601081" y="72339"/>
            <a:ext cx="4406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유튜브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채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널</a:t>
            </a:r>
            <a:r>
              <a:rPr lang="en-US" altLang="ko-KR" sz="4000" b="1" i="1" spc="-15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TOP10</a:t>
            </a:r>
            <a:endParaRPr lang="ko-KR" altLang="en-US" sz="4000" b="1" i="1" spc="-15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8445839" y="719211"/>
            <a:ext cx="672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60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4084" y="1831919"/>
            <a:ext cx="4345061" cy="4796334"/>
            <a:chOff x="374084" y="1831919"/>
            <a:chExt cx="4345061" cy="4796334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27E23B53-257D-4A0A-8F43-2115983605C0}"/>
                </a:ext>
              </a:extLst>
            </p:cNvPr>
            <p:cNvSpPr txBox="1"/>
            <p:nvPr/>
          </p:nvSpPr>
          <p:spPr>
            <a:xfrm>
              <a:off x="1148975" y="1831919"/>
              <a:ext cx="3570170" cy="478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신의 </a:t>
              </a:r>
              <a:r>
                <a:rPr lang="ko-KR" altLang="en-US" sz="2500" dirty="0" err="1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한수</a:t>
              </a:r>
              <a:endParaRPr lang="en-US" altLang="ko-KR" sz="2500" dirty="0" smtClean="0">
                <a:solidFill>
                  <a:srgbClr val="FFFF0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2500" dirty="0" err="1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진성호방</a:t>
              </a:r>
              <a:r>
                <a:rPr lang="ko-KR" altLang="en-US" sz="2500" dirty="0" err="1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송</a:t>
              </a:r>
              <a:endParaRPr lang="en-US" altLang="ko-KR" sz="2500" dirty="0" smtClean="0">
                <a:solidFill>
                  <a:srgbClr val="FFFF0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2500" dirty="0" err="1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펀앤드마이크</a:t>
              </a:r>
              <a:r>
                <a:rPr lang="en-US" altLang="ko-KR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TV</a:t>
              </a:r>
            </a:p>
            <a:p>
              <a:pPr>
                <a:spcBef>
                  <a:spcPts val="600"/>
                </a:spcBef>
              </a:pPr>
              <a:r>
                <a:rPr lang="ko-KR" altLang="en-US" sz="2500" dirty="0" err="1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신안균의</a:t>
              </a:r>
              <a:r>
                <a:rPr lang="en-US" altLang="ko-KR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 </a:t>
              </a:r>
              <a:r>
                <a:rPr lang="ko-KR" altLang="en-US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국방</a:t>
              </a:r>
              <a:r>
                <a:rPr lang="en-US" altLang="ko-KR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TV</a:t>
              </a: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가로세로연구소</a:t>
              </a:r>
              <a:endParaRPr lang="en-US" altLang="ko-KR" sz="2500" dirty="0" smtClean="0">
                <a:solidFill>
                  <a:srgbClr val="FFFF0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고성국</a:t>
              </a:r>
              <a:r>
                <a:rPr lang="en-US" altLang="ko-KR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TV</a:t>
              </a: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황장수의 뉴스브리핑</a:t>
              </a:r>
              <a:r>
                <a:rPr lang="en-US" altLang="ko-KR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o</a:t>
              </a: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이봉규</a:t>
              </a:r>
              <a:r>
                <a:rPr lang="en-US" altLang="ko-KR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TV</a:t>
              </a: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뉴스타운 </a:t>
              </a:r>
              <a:r>
                <a:rPr lang="en-US" altLang="ko-KR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TV</a:t>
              </a: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FF0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배승희 변호사</a:t>
              </a:r>
              <a:endParaRPr lang="ko-KR" altLang="en-US" sz="2500" dirty="0">
                <a:solidFill>
                  <a:srgbClr val="FFFF0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27E23B53-257D-4A0A-8F43-2115983605C0}"/>
                </a:ext>
              </a:extLst>
            </p:cNvPr>
            <p:cNvSpPr txBox="1"/>
            <p:nvPr/>
          </p:nvSpPr>
          <p:spPr>
            <a:xfrm>
              <a:off x="374084" y="1842327"/>
              <a:ext cx="837641" cy="478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10.</a:t>
              </a:r>
              <a:endParaRPr lang="ko-KR" altLang="en-US" sz="2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754688" y="1831919"/>
            <a:ext cx="3932816" cy="4796334"/>
            <a:chOff x="7166108" y="1831919"/>
            <a:chExt cx="5293437" cy="4796334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27E23B53-257D-4A0A-8F43-2115983605C0}"/>
                </a:ext>
              </a:extLst>
            </p:cNvPr>
            <p:cNvSpPr txBox="1"/>
            <p:nvPr/>
          </p:nvSpPr>
          <p:spPr>
            <a:xfrm>
              <a:off x="8003749" y="1831919"/>
              <a:ext cx="4455796" cy="478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2500" dirty="0" err="1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노무현재단</a:t>
              </a:r>
              <a:endParaRPr lang="en-US" altLang="ko-KR" sz="2500" dirty="0" smtClean="0">
                <a:solidFill>
                  <a:srgbClr val="FF505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김어준의 뉴스공장</a:t>
              </a:r>
              <a:endParaRPr lang="en-US" altLang="ko-KR" sz="2500" dirty="0" smtClean="0">
                <a:solidFill>
                  <a:srgbClr val="FF505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2500" dirty="0" err="1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딴지방송국</a:t>
              </a:r>
              <a:endParaRPr lang="en-US" altLang="ko-KR" sz="2500" dirty="0" smtClean="0">
                <a:solidFill>
                  <a:srgbClr val="FF505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뉴스타파</a:t>
              </a:r>
              <a:endParaRPr lang="en-US" altLang="ko-KR" sz="2500" dirty="0" smtClean="0">
                <a:solidFill>
                  <a:srgbClr val="FF505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서울의 소리</a:t>
              </a:r>
              <a:endParaRPr lang="en-US" altLang="ko-KR" sz="2500" dirty="0" smtClean="0">
                <a:solidFill>
                  <a:srgbClr val="FF505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김용민</a:t>
              </a:r>
              <a:r>
                <a:rPr lang="en-US" altLang="ko-KR" sz="2500" dirty="0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TV</a:t>
              </a:r>
            </a:p>
            <a:p>
              <a:pPr>
                <a:spcBef>
                  <a:spcPts val="600"/>
                </a:spcBef>
              </a:pPr>
              <a:r>
                <a:rPr lang="ko-KR" altLang="en-US" sz="2500" dirty="0" err="1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오마이스쿨</a:t>
              </a:r>
              <a:endParaRPr lang="en-US" altLang="ko-KR" sz="2500" dirty="0" smtClean="0">
                <a:solidFill>
                  <a:srgbClr val="FF505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2500" dirty="0" err="1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민중의소리</a:t>
              </a:r>
              <a:endParaRPr lang="en-US" altLang="ko-KR" sz="2500" dirty="0" smtClean="0">
                <a:solidFill>
                  <a:srgbClr val="FF505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시사타파</a:t>
              </a:r>
              <a:r>
                <a:rPr lang="en-US" altLang="ko-KR" sz="2500" dirty="0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TV</a:t>
              </a:r>
            </a:p>
            <a:p>
              <a:pPr>
                <a:spcBef>
                  <a:spcPts val="600"/>
                </a:spcBef>
              </a:pPr>
              <a:r>
                <a:rPr lang="ko-KR" altLang="en-US" sz="2500" dirty="0" smtClean="0">
                  <a:solidFill>
                    <a:srgbClr val="FF5050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언론 알아야 바꾼다</a:t>
              </a:r>
              <a:endParaRPr lang="ko-KR" altLang="en-US" sz="2500" dirty="0">
                <a:solidFill>
                  <a:srgbClr val="FF5050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7E23B53-257D-4A0A-8F43-2115983605C0}"/>
                </a:ext>
              </a:extLst>
            </p:cNvPr>
            <p:cNvSpPr txBox="1"/>
            <p:nvPr/>
          </p:nvSpPr>
          <p:spPr>
            <a:xfrm>
              <a:off x="7166108" y="1842327"/>
              <a:ext cx="837641" cy="478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9.</a:t>
              </a:r>
            </a:p>
            <a:p>
              <a:pPr algn="r">
                <a:spcBef>
                  <a:spcPts val="600"/>
                </a:spcBef>
              </a:pPr>
              <a:r>
                <a:rPr lang="en-US" altLang="ko-KR" sz="2500" i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10.</a:t>
              </a:r>
              <a:endParaRPr lang="ko-KR" altLang="en-US" sz="2500" i="1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8871272" y="89988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진보</a:t>
            </a:r>
            <a:endParaRPr lang="ko-KR" altLang="en-US" sz="3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1547928" y="91893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보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1129312" y="719211"/>
            <a:ext cx="672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ko-KR" altLang="en-US" sz="60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2263346" y="744610"/>
            <a:ext cx="1138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ko-KR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9629346" y="731910"/>
            <a:ext cx="1138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sz="6000" dirty="0"/>
              <a:t>”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97946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Step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5122" name="Picture 2" descr="C:\Users\IT-5C\Downloads\image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0627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415004" y="4435364"/>
            <a:ext cx="3503727" cy="20284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진보</a:t>
            </a:r>
            <a:r>
              <a:rPr lang="ko-KR" alt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ko-KR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보수</a:t>
            </a:r>
            <a:endParaRPr lang="en-US" altLang="ko-KR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2000" dirty="0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</a:rPr>
              <a:t>연령대 수</a:t>
            </a:r>
            <a:endParaRPr lang="en-US" altLang="ko-KR" sz="2000" dirty="0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</a:rPr>
              <a:t> 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</a:rPr>
              <a:t>구독자 비율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053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3" name="그룹 2"/>
          <p:cNvGrpSpPr/>
          <p:nvPr/>
        </p:nvGrpSpPr>
        <p:grpSpPr>
          <a:xfrm>
            <a:off x="144944" y="1448779"/>
            <a:ext cx="12047056" cy="5377973"/>
            <a:chOff x="2484844" y="1796510"/>
            <a:chExt cx="12047056" cy="5377973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74796E71-71AC-4CBA-80A8-E290757D0C47}"/>
                </a:ext>
              </a:extLst>
            </p:cNvPr>
            <p:cNvSpPr/>
            <p:nvPr/>
          </p:nvSpPr>
          <p:spPr>
            <a:xfrm>
              <a:off x="4683974" y="1796510"/>
              <a:ext cx="6986813" cy="5046310"/>
            </a:xfrm>
            <a:prstGeom prst="rect">
              <a:avLst/>
            </a:prstGeom>
            <a:solidFill>
              <a:schemeClr val="bg1"/>
            </a:solidFill>
            <a:ln w="28575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3" descr="C:\Users\IT-5C\Desktop\새 폴더 (2)\코드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844" y="2082727"/>
              <a:ext cx="8368435" cy="5088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C:\Users\IT-5C\Desktop\새 폴더 (2)\코드3(보수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3279" y="2001550"/>
              <a:ext cx="3678621" cy="259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Users\IT-5C\Desktop\새 폴더 (2)\코드3_2(보수)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4903" y="4667483"/>
              <a:ext cx="2726997" cy="250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0" y="-22841"/>
            <a:ext cx="12192000" cy="1657649"/>
            <a:chOff x="0" y="-22841"/>
            <a:chExt cx="12192000" cy="1657649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2896753" y="-22841"/>
              <a:ext cx="670369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연령대별 </a:t>
              </a:r>
              <a:r>
                <a:rPr lang="ko-KR" altLang="en-US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보수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구독자 수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5717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8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j-ea"/>
                <a:ea typeface="+mj-ea"/>
              </a:rPr>
              <a:t>연령대별 보수</a:t>
            </a:r>
            <a:r>
              <a:rPr lang="en-US" altLang="ko-KR" sz="3200" spc="-300" dirty="0" smtClean="0">
                <a:latin typeface="+mj-ea"/>
                <a:ea typeface="+mj-ea"/>
              </a:rPr>
              <a:t>-</a:t>
            </a:r>
            <a:r>
              <a:rPr lang="ko-KR" altLang="en-US" sz="3200" spc="-300" dirty="0" smtClean="0">
                <a:latin typeface="+mj-ea"/>
                <a:ea typeface="+mj-ea"/>
              </a:rPr>
              <a:t>진보 구독자 수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pic>
        <p:nvPicPr>
          <p:cNvPr id="16" name="Picture 2" descr="C:\Users\IT-5C\Desktop\새 폴더 (2)\코드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34994"/>
            <a:ext cx="8439808" cy="51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IT-5C\Desktop\새 폴더 (2)\코드6(진보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806" y="1634808"/>
            <a:ext cx="3752193" cy="26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IT-5C\Desktop\새 폴더 (2)\코드6_2(진보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690" y="4484006"/>
            <a:ext cx="2810138" cy="222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0" y="-22841"/>
            <a:ext cx="12192000" cy="1657649"/>
            <a:chOff x="0" y="-22841"/>
            <a:chExt cx="12192000" cy="1657649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2896753" y="-22841"/>
              <a:ext cx="670369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연령대별 </a:t>
              </a:r>
              <a:r>
                <a:rPr lang="ko-KR" alt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구독자 수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9702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j-ea"/>
                <a:ea typeface="+mj-ea"/>
              </a:rPr>
              <a:t>연령대별 보수</a:t>
            </a:r>
            <a:r>
              <a:rPr lang="en-US" altLang="ko-KR" sz="3200" spc="-300" dirty="0" smtClean="0">
                <a:latin typeface="+mj-ea"/>
                <a:ea typeface="+mj-ea"/>
              </a:rPr>
              <a:t>-</a:t>
            </a:r>
            <a:r>
              <a:rPr lang="ko-KR" altLang="en-US" sz="3200" spc="-300" dirty="0" smtClean="0">
                <a:latin typeface="+mj-ea"/>
                <a:ea typeface="+mj-ea"/>
              </a:rPr>
              <a:t>진보 구독자 수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Step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10" name="Picture 2" descr="C:\Users\IT-5C\Downloads\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94" y="2585544"/>
            <a:ext cx="9599904" cy="393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9573889" y="2133389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 smtClean="0">
                <a:latin typeface="+mj-ea"/>
                <a:ea typeface="+mj-ea"/>
              </a:rPr>
              <a:t>(</a:t>
            </a:r>
            <a:r>
              <a:rPr lang="ko-KR" altLang="en-US" sz="2000" spc="-300" dirty="0" smtClean="0">
                <a:latin typeface="+mj-ea"/>
                <a:ea typeface="+mj-ea"/>
              </a:rPr>
              <a:t>단위 </a:t>
            </a:r>
            <a:r>
              <a:rPr lang="en-US" altLang="ko-KR" sz="2000" spc="-300" dirty="0" smtClean="0">
                <a:latin typeface="+mj-ea"/>
                <a:ea typeface="+mj-ea"/>
              </a:rPr>
              <a:t>: </a:t>
            </a:r>
            <a:r>
              <a:rPr lang="ko-KR" altLang="en-US" sz="2000" spc="-300" dirty="0" smtClean="0">
                <a:latin typeface="+mj-ea"/>
                <a:ea typeface="+mj-ea"/>
              </a:rPr>
              <a:t>명</a:t>
            </a:r>
            <a:r>
              <a:rPr lang="en-US" altLang="ko-KR" sz="2000" spc="-300" dirty="0" smtClean="0">
                <a:latin typeface="+mj-ea"/>
                <a:ea typeface="+mj-ea"/>
              </a:rPr>
              <a:t>)</a:t>
            </a:r>
            <a:endParaRPr kumimoji="1" lang="ja-JP" altLang="en-US" sz="2000" spc="-300" dirty="0">
              <a:latin typeface="+mj-ea"/>
              <a:ea typeface="+mj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5C19B8E5-CFE9-471E-8A1D-3A61E42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55621"/>
              </p:ext>
            </p:extLst>
          </p:nvPr>
        </p:nvGraphicFramePr>
        <p:xfrm>
          <a:off x="1095896" y="2550847"/>
          <a:ext cx="9599902" cy="58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5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85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447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9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833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2001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253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705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038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3747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588580">
                <a:tc>
                  <a:txBody>
                    <a:bodyPr/>
                    <a:lstStyle/>
                    <a:p>
                      <a:pPr algn="ctr"/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dirty="0" smtClean="0">
                          <a:latin typeface="+mj-ea"/>
                          <a:ea typeface="+mj-ea"/>
                        </a:rPr>
                        <a:t>나이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비율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진영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구독자</a:t>
                      </a:r>
                      <a:r>
                        <a:rPr lang="ko-KR" altLang="en-US" sz="17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수 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나이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비율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진영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구독자 수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22841"/>
            <a:ext cx="12192000" cy="1657649"/>
            <a:chOff x="0" y="-22841"/>
            <a:chExt cx="12192000" cy="1657649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2896753" y="-22841"/>
              <a:ext cx="670369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연령대별 </a:t>
              </a:r>
              <a:r>
                <a:rPr lang="ko-KR" altLang="en-US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보수</a:t>
              </a:r>
              <a:r>
                <a:rPr lang="en-US" altLang="ko-KR" sz="36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en-US" altLang="ko-KR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구독자 수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7167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63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pc="-300" dirty="0" err="1" smtClean="0">
                <a:latin typeface="+mj-ea"/>
                <a:ea typeface="+mj-ea"/>
              </a:rPr>
              <a:t>유튜브</a:t>
            </a:r>
            <a:r>
              <a:rPr kumimoji="1" lang="ko-KR" altLang="en-US" sz="3200" spc="-300" dirty="0" smtClean="0">
                <a:latin typeface="+mj-ea"/>
                <a:ea typeface="+mj-ea"/>
              </a:rPr>
              <a:t> 채널 </a:t>
            </a:r>
            <a:r>
              <a:rPr kumimoji="1" lang="en-US" altLang="ko-KR" sz="3200" spc="-300" dirty="0" smtClean="0">
                <a:latin typeface="+mj-ea"/>
                <a:ea typeface="+mj-ea"/>
              </a:rPr>
              <a:t>TOP10</a:t>
            </a:r>
            <a:r>
              <a:rPr kumimoji="1" lang="ko-KR" altLang="en-US" sz="3200" spc="-300" dirty="0" smtClean="0">
                <a:latin typeface="+mj-ea"/>
                <a:ea typeface="+mj-ea"/>
              </a:rPr>
              <a:t>의 연령대별 구독자 비율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3" name="그룹 12"/>
          <p:cNvGrpSpPr/>
          <p:nvPr/>
        </p:nvGrpSpPr>
        <p:grpSpPr>
          <a:xfrm>
            <a:off x="0" y="-225922"/>
            <a:ext cx="12192000" cy="1849526"/>
            <a:chOff x="0" y="-1201489"/>
            <a:chExt cx="12192000" cy="1849526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-975979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2507428" y="-1201489"/>
              <a:ext cx="7455937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유튜브 정치 채널 </a:t>
              </a:r>
              <a:r>
                <a:rPr lang="en-US" altLang="ko-KR" sz="3600" dirty="0" smtClean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TOP10</a:t>
              </a:r>
              <a:r>
                <a:rPr lang="en-US" altLang="ko-KR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연령대별 구독자 비율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57" y="2585452"/>
            <a:ext cx="1467239" cy="23815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6" y="1949985"/>
            <a:ext cx="4958505" cy="34771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82" y="2049523"/>
            <a:ext cx="4919029" cy="34675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39310" y="5851938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보수</a:t>
            </a:r>
            <a:r>
              <a:rPr lang="en-US" altLang="ko-KR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2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63427" y="592888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진보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667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-1" y="1613577"/>
            <a:ext cx="325820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3509976" y="1740246"/>
            <a:ext cx="6986813" cy="5046310"/>
          </a:xfrm>
          <a:prstGeom prst="rect">
            <a:avLst/>
          </a:prstGeom>
          <a:solidFill>
            <a:schemeClr val="bg1"/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j-ea"/>
                <a:ea typeface="+mj-ea"/>
              </a:rPr>
              <a:t>연령대별 보수</a:t>
            </a:r>
            <a:r>
              <a:rPr lang="en-US" altLang="ko-KR" sz="3200" spc="-300" dirty="0" smtClean="0">
                <a:latin typeface="+mj-ea"/>
                <a:ea typeface="+mj-ea"/>
              </a:rPr>
              <a:t>-</a:t>
            </a:r>
            <a:r>
              <a:rPr lang="ko-KR" altLang="en-US" sz="3200" spc="-300" dirty="0" smtClean="0">
                <a:latin typeface="+mj-ea"/>
                <a:ea typeface="+mj-ea"/>
              </a:rPr>
              <a:t>진보 구독자 수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0" y="2405571"/>
            <a:ext cx="3612450" cy="61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5" descr="C:\Users\IT-5C\Desktop\새 폴더 (2)\코드7(보수_pie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24" y="1632989"/>
            <a:ext cx="8585370" cy="25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IT-5C\Desktop\새 폴더 (2)\코드8(진보_pie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23" y="4273911"/>
            <a:ext cx="8585372" cy="24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72801" y="1778199"/>
            <a:ext cx="1727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Pie Chart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0" y="-44072"/>
            <a:ext cx="12192000" cy="1657649"/>
            <a:chOff x="0" y="-22841"/>
            <a:chExt cx="12192000" cy="1657649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2896753" y="-22841"/>
              <a:ext cx="670369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연령대별 </a:t>
              </a:r>
              <a:r>
                <a:rPr lang="ko-KR" altLang="en-US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보수</a:t>
              </a:r>
              <a:r>
                <a:rPr lang="en-US" altLang="ko-KR" sz="36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en-US" altLang="ko-KR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구독자 수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8103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2050" name="Picture 2" descr="C:\Users\IT-5C\Desktop\111111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654" y="1922478"/>
            <a:ext cx="5640756" cy="37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33858" y="6003000"/>
            <a:ext cx="164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+mj-ea"/>
                <a:ea typeface="+mj-ea"/>
              </a:rPr>
              <a:t>&lt; </a:t>
            </a:r>
            <a:r>
              <a:rPr lang="ko-KR" altLang="en-US" sz="2000" b="1" dirty="0" smtClean="0">
                <a:solidFill>
                  <a:srgbClr val="0070C0"/>
                </a:solidFill>
                <a:latin typeface="+mj-ea"/>
                <a:ea typeface="+mj-ea"/>
              </a:rPr>
              <a:t>연령대</a:t>
            </a:r>
            <a:r>
              <a:rPr lang="en-US" altLang="ko-KR" sz="2000" b="1" dirty="0" smtClean="0">
                <a:solidFill>
                  <a:srgbClr val="0070C0"/>
                </a:solidFill>
                <a:latin typeface="+mj-ea"/>
                <a:ea typeface="+mj-ea"/>
              </a:rPr>
              <a:t>&gt;</a:t>
            </a:r>
            <a:endParaRPr lang="ko-KR" altLang="en-US" sz="20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066494" y="3477305"/>
            <a:ext cx="313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&lt; </a:t>
            </a:r>
            <a:r>
              <a:rPr lang="ko-KR" altLang="en-US" sz="2400" b="1" dirty="0">
                <a:latin typeface="+mj-ea"/>
                <a:ea typeface="+mj-ea"/>
              </a:rPr>
              <a:t>구독자 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 smtClean="0">
                <a:latin typeface="+mj-ea"/>
                <a:ea typeface="+mj-ea"/>
              </a:rPr>
              <a:t>단위</a:t>
            </a:r>
            <a:r>
              <a:rPr lang="en-US" altLang="ko-KR" sz="2400" b="1" dirty="0" smtClean="0">
                <a:latin typeface="+mj-ea"/>
                <a:ea typeface="+mj-ea"/>
              </a:rPr>
              <a:t>:%)&gt;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-61324"/>
            <a:ext cx="12192000" cy="1663784"/>
            <a:chOff x="0" y="-28976"/>
            <a:chExt cx="12192000" cy="1663784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2634550" y="-28976"/>
              <a:ext cx="725624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연령대별 </a:t>
              </a:r>
              <a:r>
                <a:rPr lang="ko-KR" altLang="en-US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보수</a:t>
              </a:r>
              <a:r>
                <a:rPr lang="en-US" altLang="ko-KR" sz="36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en-US" altLang="ko-KR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구독자 비교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094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75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337977" y="1685962"/>
            <a:ext cx="1156265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0211190" y="2238582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Bar Plot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641131" y="3149937"/>
            <a:ext cx="11259498" cy="36909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j-ea"/>
                <a:ea typeface="+mj-ea"/>
              </a:rPr>
              <a:t>연령대별 보수</a:t>
            </a:r>
            <a:r>
              <a:rPr lang="en-US" altLang="ko-KR" sz="3200" spc="-300" dirty="0" smtClean="0">
                <a:latin typeface="+mj-ea"/>
                <a:ea typeface="+mj-ea"/>
              </a:rPr>
              <a:t>-</a:t>
            </a:r>
            <a:r>
              <a:rPr lang="ko-KR" altLang="en-US" sz="3200" spc="-300" dirty="0" smtClean="0">
                <a:latin typeface="+mj-ea"/>
                <a:ea typeface="+mj-ea"/>
              </a:rPr>
              <a:t>진보 구독자 수 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0070187" y="2238582"/>
            <a:ext cx="1707302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IT-5C\Desktop\새 폴더 (2)\코드9(barplot)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21" y="3352794"/>
            <a:ext cx="10830281" cy="319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0" y="-61324"/>
            <a:ext cx="12192000" cy="1663784"/>
            <a:chOff x="0" y="-28976"/>
            <a:chExt cx="12192000" cy="1663784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2634550" y="-28976"/>
              <a:ext cx="725624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연령대별 </a:t>
              </a:r>
              <a:r>
                <a:rPr lang="ko-KR" altLang="en-US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보수</a:t>
              </a:r>
              <a:r>
                <a:rPr lang="en-US" altLang="ko-KR" sz="36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en-US" altLang="ko-KR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구독자 비교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10F4E97-4F6B-419A-A8DA-D5E0E4E58B70}"/>
              </a:ext>
            </a:extLst>
          </p:cNvPr>
          <p:cNvSpPr/>
          <p:nvPr/>
        </p:nvSpPr>
        <p:spPr>
          <a:xfrm flipV="1">
            <a:off x="10070187" y="2801590"/>
            <a:ext cx="1707302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386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091342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51" y="1602460"/>
            <a:ext cx="6355145" cy="5095353"/>
          </a:xfrm>
          <a:prstGeom prst="rect">
            <a:avLst/>
          </a:prstGeom>
        </p:spPr>
      </p:pic>
      <p:sp>
        <p:nvSpPr>
          <p:cNvPr id="6" name="AutoShape 2" descr="https://files.slack.com/files-pri/T01EXPUN88H-F01FNPK317E/______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82" y="194114"/>
            <a:ext cx="6134790" cy="134321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337977" y="110979"/>
            <a:ext cx="5169444" cy="658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210797" y="2851331"/>
            <a:ext cx="36102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bg1"/>
                </a:solidFill>
                <a:latin typeface="+mj-ea"/>
                <a:ea typeface="+mj-ea"/>
              </a:rPr>
              <a:t>보수</a:t>
            </a:r>
            <a:r>
              <a:rPr lang="en-US" altLang="ko-KR" sz="3200" spc="-300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sz="3200" spc="-300" dirty="0">
                <a:solidFill>
                  <a:schemeClr val="bg1"/>
                </a:solidFill>
                <a:latin typeface="+mj-ea"/>
                <a:ea typeface="+mj-ea"/>
              </a:rPr>
              <a:t>진보 </a:t>
            </a:r>
            <a:r>
              <a:rPr lang="en-US" altLang="ko-KR" sz="3200" spc="-300" dirty="0" smtClean="0">
                <a:solidFill>
                  <a:srgbClr val="50F10F"/>
                </a:solidFill>
                <a:latin typeface="+mj-ea"/>
                <a:ea typeface="+mj-ea"/>
              </a:rPr>
              <a:t>55</a:t>
            </a:r>
            <a:r>
              <a:rPr lang="ko-KR" altLang="en-US" sz="3200" spc="-300" dirty="0" smtClean="0">
                <a:solidFill>
                  <a:srgbClr val="50F10F"/>
                </a:solidFill>
                <a:latin typeface="+mj-ea"/>
                <a:ea typeface="+mj-ea"/>
              </a:rPr>
              <a:t>세 이상 </a:t>
            </a:r>
            <a:endParaRPr lang="en-US" altLang="ko-KR" sz="3200" spc="-300" dirty="0" smtClean="0">
              <a:solidFill>
                <a:srgbClr val="50F10F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spc="-300" dirty="0" smtClean="0">
                <a:solidFill>
                  <a:srgbClr val="FFFF00"/>
                </a:solidFill>
                <a:latin typeface="+mj-ea"/>
                <a:ea typeface="+mj-ea"/>
              </a:rPr>
              <a:t>구독자 </a:t>
            </a:r>
            <a:r>
              <a:rPr lang="ko-KR" altLang="en-US" sz="3200" spc="-300" dirty="0">
                <a:solidFill>
                  <a:srgbClr val="FFFF00"/>
                </a:solidFill>
                <a:latin typeface="+mj-ea"/>
                <a:ea typeface="+mj-ea"/>
              </a:rPr>
              <a:t>수 </a:t>
            </a:r>
            <a:r>
              <a:rPr lang="ko-KR" altLang="en-US" sz="3200" spc="-300" dirty="0" smtClean="0">
                <a:solidFill>
                  <a:srgbClr val="FFFF00"/>
                </a:solidFill>
                <a:latin typeface="+mj-ea"/>
                <a:ea typeface="+mj-ea"/>
              </a:rPr>
              <a:t>검증</a:t>
            </a:r>
            <a:endParaRPr kumimoji="1" lang="ja-JP" altLang="en-US" sz="3200" spc="-3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4024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61324"/>
            <a:ext cx="12192000" cy="1663784"/>
            <a:chOff x="0" y="-28976"/>
            <a:chExt cx="12192000" cy="1663784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2634550" y="-28976"/>
              <a:ext cx="725624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err="1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등분산</a:t>
              </a:r>
              <a:r>
                <a:rPr lang="ko-KR" altLang="en-US" sz="36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검정 </a:t>
              </a:r>
              <a:endParaRPr lang="ko-KR" alt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7" y="2276086"/>
            <a:ext cx="5235553" cy="12532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5" y="3899339"/>
            <a:ext cx="5309455" cy="13851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96000" y="2382793"/>
            <a:ext cx="53852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 err="1"/>
              <a:t>귀무가설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두 집단의 분산은 같다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- </a:t>
            </a:r>
            <a:r>
              <a:rPr lang="ko-KR" altLang="en-US" sz="2000" b="1" dirty="0" err="1"/>
              <a:t>대립가설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두 집단의 분산은 같지 않다</a:t>
            </a:r>
            <a:r>
              <a:rPr lang="en-US" altLang="ko-KR" sz="2000" b="1" dirty="0"/>
              <a:t>.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p-value</a:t>
            </a:r>
            <a:r>
              <a:rPr lang="ko-KR" altLang="en-US" dirty="0"/>
              <a:t>는 </a:t>
            </a:r>
            <a:r>
              <a:rPr lang="en-US" altLang="ko-KR" dirty="0"/>
              <a:t>0.759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유의수준 </a:t>
            </a:r>
            <a:r>
              <a:rPr lang="en-US" altLang="ko-KR" dirty="0"/>
              <a:t>0.05</a:t>
            </a:r>
            <a:r>
              <a:rPr lang="ko-KR" altLang="en-US" dirty="0"/>
              <a:t>보다 크므로 </a:t>
            </a:r>
          </a:p>
          <a:p>
            <a:r>
              <a:rPr lang="ko-KR" altLang="en-US" dirty="0" err="1"/>
              <a:t>귀무가설이</a:t>
            </a:r>
            <a:r>
              <a:rPr lang="ko-KR" altLang="en-US" dirty="0"/>
              <a:t> 채택되어 </a:t>
            </a:r>
            <a:r>
              <a:rPr lang="ko-KR" altLang="en-US" dirty="0" err="1"/>
              <a:t>등분산성을</a:t>
            </a:r>
            <a:r>
              <a:rPr lang="ko-KR" altLang="en-US" dirty="0"/>
              <a:t> 갖는 것으로 판단되었다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등분산성을</a:t>
            </a:r>
            <a:r>
              <a:rPr lang="ko-KR" altLang="en-US" dirty="0"/>
              <a:t> 가지므로 </a:t>
            </a:r>
            <a:r>
              <a:rPr lang="en-US" altLang="ko-KR" dirty="0" err="1"/>
              <a:t>equal_var</a:t>
            </a:r>
            <a:r>
              <a:rPr lang="en-US" altLang="ko-KR" dirty="0"/>
              <a:t>=True</a:t>
            </a:r>
            <a:r>
              <a:rPr lang="ko-KR" altLang="en-US" dirty="0"/>
              <a:t>로 입력하고 </a:t>
            </a:r>
          </a:p>
          <a:p>
            <a:r>
              <a:rPr lang="ko-KR" altLang="en-US" dirty="0"/>
              <a:t>계속 </a:t>
            </a:r>
            <a:r>
              <a:rPr lang="ko-KR" altLang="en-US" dirty="0" err="1"/>
              <a:t>독립표본</a:t>
            </a:r>
            <a:r>
              <a:rPr lang="ko-KR" altLang="en-US" dirty="0"/>
              <a:t> </a:t>
            </a:r>
            <a:r>
              <a:rPr lang="en-US" altLang="ko-KR" dirty="0"/>
              <a:t>t-</a:t>
            </a:r>
            <a:r>
              <a:rPr lang="ko-KR" altLang="en-US" dirty="0"/>
              <a:t>검정을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074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61324"/>
            <a:ext cx="12192000" cy="1663784"/>
            <a:chOff x="0" y="-28976"/>
            <a:chExt cx="12192000" cy="1663784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2634550" y="-28976"/>
              <a:ext cx="725624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err="1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독립표본</a:t>
              </a:r>
              <a:r>
                <a:rPr lang="ko-KR" altLang="en-US" sz="3600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600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 - </a:t>
              </a:r>
              <a:r>
                <a:rPr lang="ko-KR" altLang="en-US" sz="3600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검정</a:t>
              </a:r>
              <a:endParaRPr lang="ko-KR" alt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6" y="2567554"/>
            <a:ext cx="5839034" cy="141290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68428" y="2567554"/>
            <a:ext cx="54608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 err="1"/>
              <a:t>귀무가설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두 집단의 평균은 같다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- </a:t>
            </a:r>
            <a:r>
              <a:rPr lang="ko-KR" altLang="en-US" sz="2000" b="1" dirty="0" err="1"/>
              <a:t>대립가설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두 집단의 평균은 같지 않다</a:t>
            </a:r>
            <a:r>
              <a:rPr lang="en-US" altLang="ko-KR" sz="2000" b="1" dirty="0"/>
              <a:t>.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sz="2000" dirty="0"/>
              <a:t>p-value</a:t>
            </a:r>
            <a:r>
              <a:rPr lang="ko-KR" altLang="en-US" sz="2000" dirty="0"/>
              <a:t>가 </a:t>
            </a:r>
            <a:r>
              <a:rPr lang="en-US" altLang="ko-KR" sz="2000" dirty="0"/>
              <a:t>0.03</a:t>
            </a:r>
            <a:r>
              <a:rPr lang="ko-KR" altLang="en-US" sz="2000" dirty="0"/>
              <a:t>으로</a:t>
            </a:r>
            <a:r>
              <a:rPr lang="en-US" altLang="ko-KR" sz="2000" dirty="0"/>
              <a:t>, </a:t>
            </a:r>
            <a:r>
              <a:rPr lang="ko-KR" altLang="en-US" sz="2000" dirty="0"/>
              <a:t>유의수준 </a:t>
            </a:r>
            <a:r>
              <a:rPr lang="en-US" altLang="ko-KR" sz="2000" dirty="0"/>
              <a:t>0.05</a:t>
            </a:r>
            <a:r>
              <a:rPr lang="ko-KR" altLang="en-US" sz="2000" dirty="0"/>
              <a:t>보다 작으므로 </a:t>
            </a:r>
            <a:r>
              <a:rPr lang="ko-KR" altLang="en-US" sz="2000" dirty="0" err="1" smtClean="0"/>
              <a:t>귀무가설을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기각한다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대립가설을</a:t>
            </a:r>
            <a:r>
              <a:rPr lang="ko-KR" altLang="en-US" sz="2000" dirty="0"/>
              <a:t> 채택하므로 </a:t>
            </a:r>
            <a:r>
              <a:rPr lang="en-US" altLang="ko-KR" sz="2000" dirty="0"/>
              <a:t>50</a:t>
            </a:r>
            <a:r>
              <a:rPr lang="ko-KR" altLang="en-US" sz="2000" dirty="0"/>
              <a:t>대 이상 연령대의 진보와 보수의 평균은 같지 않다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그러므로 두 집단의 평균 차이가 통계적으로 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유의하다고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볼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4997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879038" y="4060170"/>
            <a:ext cx="10219886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890497" y="5840885"/>
            <a:ext cx="10208427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=""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849313" y="2374439"/>
            <a:ext cx="9230108" cy="1717393"/>
            <a:chOff x="1502205" y="2368624"/>
            <a:chExt cx="10829945" cy="2174093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02205" y="2399439"/>
              <a:ext cx="1476244" cy="46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 </a:t>
              </a:r>
              <a:r>
                <a:rPr lang="ko-KR" altLang="en-US" b="1" dirty="0" smtClean="0"/>
                <a:t>결론</a:t>
              </a:r>
              <a:r>
                <a:rPr lang="ko-KR" altLang="en-US" dirty="0" smtClean="0"/>
                <a:t>  </a:t>
              </a:r>
              <a:r>
                <a:rPr lang="en-US" altLang="ko-KR" dirty="0" smtClean="0"/>
                <a:t>&gt;&gt; 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338425" y="2368624"/>
              <a:ext cx="8993725" cy="2174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pc="-150" dirty="0">
                  <a:latin typeface="+mn-ea"/>
                </a:rPr>
                <a:t>◆ </a:t>
              </a:r>
              <a:r>
                <a:rPr lang="en-US" altLang="ko-KR" dirty="0" smtClean="0"/>
                <a:t>"</a:t>
              </a:r>
              <a:r>
                <a:rPr lang="ko-KR" altLang="en-US" b="1" dirty="0">
                  <a:solidFill>
                    <a:srgbClr val="FF0000"/>
                  </a:solidFill>
                </a:rPr>
                <a:t>정치 채널을 구독한 사람</a:t>
              </a:r>
              <a:r>
                <a:rPr lang="en-US" altLang="ko-KR" dirty="0"/>
                <a:t>" </a:t>
              </a:r>
              <a:r>
                <a:rPr lang="ko-KR" altLang="en-US" dirty="0"/>
                <a:t>중에 </a:t>
              </a:r>
              <a:r>
                <a:rPr lang="ko-KR" altLang="en-US" dirty="0" err="1" smtClean="0"/>
                <a:t>중장년층</a:t>
              </a:r>
              <a:r>
                <a:rPr lang="en-US" altLang="ko-KR" dirty="0"/>
                <a:t>(55</a:t>
              </a:r>
              <a:r>
                <a:rPr lang="ko-KR" altLang="en-US" dirty="0"/>
                <a:t>세 이상</a:t>
              </a:r>
              <a:r>
                <a:rPr lang="en-US" altLang="ko-KR" dirty="0"/>
                <a:t>)</a:t>
              </a:r>
              <a:r>
                <a:rPr lang="ko-KR" altLang="en-US" dirty="0"/>
                <a:t>은 </a:t>
              </a:r>
              <a:r>
                <a:rPr lang="ko-KR" altLang="en-US" b="1" dirty="0">
                  <a:solidFill>
                    <a:srgbClr val="0070C0"/>
                  </a:solidFill>
                </a:rPr>
                <a:t>진보 </a:t>
              </a:r>
              <a:r>
                <a:rPr lang="ko-KR" altLang="en-US" b="1" dirty="0" smtClean="0">
                  <a:solidFill>
                    <a:srgbClr val="0070C0"/>
                  </a:solidFill>
                </a:rPr>
                <a:t>채널보다 </a:t>
              </a:r>
              <a:r>
                <a:rPr lang="ko-KR" altLang="en-US" b="1" dirty="0">
                  <a:solidFill>
                    <a:srgbClr val="0070C0"/>
                  </a:solidFill>
                </a:rPr>
                <a:t>보수 채널을 더 많이 구독</a:t>
              </a:r>
              <a:r>
                <a:rPr lang="ko-KR" altLang="en-US" dirty="0"/>
                <a:t> </a:t>
              </a:r>
              <a:r>
                <a:rPr lang="ko-KR" altLang="en-US" dirty="0" smtClean="0"/>
                <a:t>하고 </a:t>
              </a:r>
              <a:r>
                <a:rPr lang="ko-KR" altLang="en-US" dirty="0"/>
                <a:t>있음을 알 수 </a:t>
              </a:r>
              <a:r>
                <a:rPr lang="ko-KR" altLang="en-US" dirty="0" smtClean="0"/>
                <a:t>있었다</a:t>
              </a:r>
              <a:r>
                <a:rPr lang="en-US" altLang="ko-KR" dirty="0"/>
                <a:t>.</a:t>
              </a:r>
              <a:r>
                <a:rPr lang="en-US" altLang="ko-KR" dirty="0" smtClean="0"/>
                <a:t> </a:t>
              </a:r>
            </a:p>
            <a:p>
              <a:pPr>
                <a:lnSpc>
                  <a:spcPct val="120000"/>
                </a:lnSpc>
              </a:pPr>
              <a:r>
                <a:rPr lang="ko-KR" altLang="en-US" dirty="0" smtClean="0"/>
                <a:t>하지만</a:t>
              </a:r>
              <a:r>
                <a:rPr lang="en-US" altLang="ko-KR" dirty="0" smtClean="0"/>
                <a:t>,</a:t>
              </a:r>
              <a:r>
                <a:rPr lang="ko-KR" altLang="en-US" dirty="0" smtClean="0"/>
                <a:t> </a:t>
              </a:r>
              <a:r>
                <a:rPr lang="ko-KR" altLang="en-US" dirty="0"/>
                <a:t>기사에서 </a:t>
              </a:r>
              <a:r>
                <a:rPr lang="en-US" altLang="ko-KR" dirty="0"/>
                <a:t>"</a:t>
              </a:r>
              <a:r>
                <a:rPr lang="ko-KR" altLang="en-US" dirty="0" smtClean="0"/>
                <a:t>정치 채널을 구독한 사람 중 </a:t>
              </a:r>
              <a:r>
                <a:rPr lang="ko-KR" altLang="en-US" dirty="0" err="1" smtClean="0"/>
                <a:t>중장년층</a:t>
              </a:r>
              <a:r>
                <a:rPr lang="en-US" altLang="ko-KR" dirty="0" smtClean="0"/>
                <a:t>(55</a:t>
              </a:r>
              <a:r>
                <a:rPr lang="ko-KR" altLang="en-US" dirty="0" smtClean="0"/>
                <a:t>세 이상</a:t>
              </a:r>
              <a:r>
                <a:rPr lang="en-US" altLang="ko-KR" dirty="0" smtClean="0"/>
                <a:t>) </a:t>
              </a:r>
              <a:r>
                <a:rPr lang="ko-KR" altLang="en-US" dirty="0" smtClean="0"/>
                <a:t>대부분이 보수 채널을 구독한다</a:t>
              </a:r>
              <a:r>
                <a:rPr lang="en-US" altLang="ko-KR" dirty="0" smtClean="0"/>
                <a:t>"</a:t>
              </a:r>
              <a:r>
                <a:rPr lang="ko-KR" altLang="en-US" dirty="0" smtClean="0"/>
                <a:t>는 주장 만큼의 차이는 없다</a:t>
              </a:r>
              <a:r>
                <a:rPr lang="en-US" altLang="ko-KR" dirty="0" smtClean="0"/>
                <a:t>.</a:t>
              </a:r>
              <a:r>
                <a:rPr lang="ko-KR" altLang="en-US" sz="1600" dirty="0"/>
                <a:t/>
              </a:r>
              <a:br>
                <a:rPr lang="ko-KR" altLang="en-US" sz="1600" dirty="0"/>
              </a:br>
              <a:endParaRPr lang="ko-KR" altLang="en-US" sz="1600" spc="-15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890497" y="4292972"/>
            <a:ext cx="10448946" cy="1089529"/>
            <a:chOff x="1505518" y="1631370"/>
            <a:chExt cx="10448946" cy="1089529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05518" y="1672287"/>
              <a:ext cx="13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한계점</a:t>
              </a:r>
              <a:r>
                <a:rPr lang="ko-KR" altLang="en-US" dirty="0" smtClean="0"/>
                <a:t>  </a:t>
              </a:r>
              <a:r>
                <a:rPr lang="en-US" altLang="ko-KR" dirty="0" smtClean="0"/>
                <a:t>&gt;&gt;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2960738" y="1631370"/>
              <a:ext cx="8993726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+mn-ea"/>
                </a:rPr>
                <a:t>◆</a:t>
              </a:r>
              <a:r>
                <a:rPr lang="en-US" altLang="ko-KR" dirty="0" smtClean="0">
                  <a:latin typeface="+mn-ea"/>
                </a:rPr>
                <a:t> </a:t>
              </a:r>
              <a:r>
                <a:rPr lang="ko-KR" altLang="en-US" b="1" dirty="0" smtClean="0">
                  <a:solidFill>
                    <a:srgbClr val="FF0000"/>
                  </a:solidFill>
                  <a:latin typeface="+mn-ea"/>
                </a:rPr>
                <a:t>유튜브 </a:t>
              </a:r>
              <a:r>
                <a:rPr lang="en-US" altLang="ko-KR" b="1" dirty="0" smtClean="0">
                  <a:solidFill>
                    <a:srgbClr val="FF0000"/>
                  </a:solidFill>
                  <a:latin typeface="+mn-ea"/>
                </a:rPr>
                <a:t>API</a:t>
              </a:r>
              <a:r>
                <a:rPr lang="ko-KR" altLang="en-US" dirty="0" smtClean="0">
                  <a:latin typeface="+mn-ea"/>
                </a:rPr>
                <a:t>를 </a:t>
              </a:r>
              <a:r>
                <a:rPr lang="ko-KR" altLang="en-US" dirty="0">
                  <a:latin typeface="+mn-ea"/>
                </a:rPr>
                <a:t>통하여 채널의 더 많은 정보를 얻지 </a:t>
              </a:r>
              <a:r>
                <a:rPr lang="ko-KR" altLang="en-US" dirty="0" smtClean="0">
                  <a:latin typeface="+mn-ea"/>
                </a:rPr>
                <a:t>못했다</a:t>
              </a:r>
              <a:r>
                <a:rPr lang="en-US" altLang="ko-KR" dirty="0" smtClean="0">
                  <a:latin typeface="+mn-ea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+mn-ea"/>
                </a:rPr>
                <a:t>◆</a:t>
              </a:r>
              <a:r>
                <a:rPr lang="en-US" altLang="ko-KR" dirty="0" smtClean="0">
                  <a:latin typeface="+mn-ea"/>
                </a:rPr>
                <a:t>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n-ea"/>
                </a:rPr>
                <a:t>전체인구 대비 </a:t>
              </a:r>
              <a:r>
                <a:rPr lang="ko-KR" altLang="en-US" dirty="0" smtClean="0">
                  <a:latin typeface="+mn-ea"/>
                </a:rPr>
                <a:t>정치적 성향</a:t>
              </a:r>
              <a:r>
                <a:rPr lang="en-US" altLang="ko-KR" dirty="0" smtClean="0">
                  <a:latin typeface="+mn-ea"/>
                </a:rPr>
                <a:t>(</a:t>
              </a:r>
              <a:r>
                <a:rPr lang="ko-KR" altLang="en-US" dirty="0" smtClean="0">
                  <a:latin typeface="+mn-ea"/>
                </a:rPr>
                <a:t>보수</a:t>
              </a:r>
              <a:r>
                <a:rPr lang="en-US" altLang="ko-KR" dirty="0" smtClean="0">
                  <a:latin typeface="+mn-ea"/>
                </a:rPr>
                <a:t>,</a:t>
              </a:r>
              <a:r>
                <a:rPr lang="ko-KR" altLang="en-US" dirty="0" smtClean="0">
                  <a:latin typeface="+mn-ea"/>
                </a:rPr>
                <a:t>진보</a:t>
              </a:r>
              <a:r>
                <a:rPr lang="en-US" altLang="ko-KR" dirty="0" smtClean="0">
                  <a:latin typeface="+mn-ea"/>
                </a:rPr>
                <a:t>)</a:t>
              </a:r>
              <a:r>
                <a:rPr lang="ko-KR" altLang="en-US" dirty="0" smtClean="0">
                  <a:latin typeface="+mn-ea"/>
                </a:rPr>
                <a:t>을 파악하기 어려웠다</a:t>
              </a:r>
              <a:r>
                <a:rPr lang="en-US" altLang="ko-KR" dirty="0">
                  <a:latin typeface="+mn-ea"/>
                </a:rPr>
                <a:t>.</a:t>
              </a:r>
              <a:endParaRPr lang="en-US" altLang="ko-KR" dirty="0" smtClean="0"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pc="-150" dirty="0" smtClean="0">
                  <a:latin typeface="+mn-ea"/>
                </a:rPr>
                <a:t>◆</a:t>
              </a:r>
              <a:r>
                <a:rPr lang="en-US" altLang="ko-KR" spc="-150" dirty="0" smtClean="0">
                  <a:latin typeface="+mn-ea"/>
                </a:rPr>
                <a:t> </a:t>
              </a:r>
              <a:r>
                <a:rPr lang="ko-KR" altLang="en-US" spc="-150" dirty="0" smtClean="0">
                  <a:latin typeface="+mn-ea"/>
                </a:rPr>
                <a:t>분석결과를 활용하기</a:t>
              </a:r>
              <a:r>
                <a:rPr lang="en-US" altLang="ko-KR" spc="-150" dirty="0">
                  <a:latin typeface="+mn-ea"/>
                </a:rPr>
                <a:t> </a:t>
              </a:r>
              <a:r>
                <a:rPr lang="ko-KR" altLang="en-US" spc="-150" dirty="0" smtClean="0">
                  <a:latin typeface="+mn-ea"/>
                </a:rPr>
                <a:t>어렵다</a:t>
              </a:r>
              <a:r>
                <a:rPr lang="en-US" altLang="ko-KR" spc="-150" dirty="0" smtClean="0">
                  <a:latin typeface="+mn-ea"/>
                </a:rPr>
                <a:t>.</a:t>
              </a:r>
              <a:endParaRPr lang="ko-KR" altLang="en-US" spc="-150" dirty="0">
                <a:latin typeface="+mn-ea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0" y="-227328"/>
            <a:ext cx="12192000" cy="1576470"/>
            <a:chOff x="0" y="-277928"/>
            <a:chExt cx="12192000" cy="1966558"/>
          </a:xfrm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1"/>
              <a:ext cx="12192000" cy="167783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774224" y="-277928"/>
              <a:ext cx="8117527" cy="157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4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HY동녘B" panose="02030600000101010101" pitchFamily="18" charset="-127"/>
                </a:rPr>
                <a:t>결론</a:t>
              </a:r>
              <a:r>
                <a:rPr lang="ko-KR" altLang="en-US" sz="4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 </a:t>
              </a:r>
              <a:r>
                <a:rPr lang="en-US" altLang="ko-KR" sz="4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/ </a:t>
              </a:r>
              <a:r>
                <a:rPr lang="ko-KR" altLang="en-US" sz="4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유튜브 정치적 쏠림 현상 </a:t>
              </a:r>
              <a:r>
                <a:rPr lang="en-US" altLang="ko-KR" sz="4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 </a:t>
              </a:r>
              <a:endParaRPr lang="ko-KR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965477" y="2062421"/>
            <a:ext cx="10091407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689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3779" y="247813"/>
            <a:ext cx="11603421" cy="63211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882" y="1925044"/>
            <a:ext cx="5792842" cy="381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2" y="1872490"/>
            <a:ext cx="4722757" cy="4333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67" y="321385"/>
            <a:ext cx="9708503" cy="123414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73266" y="1650124"/>
            <a:ext cx="116034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122149" y="1650124"/>
            <a:ext cx="0" cy="4855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002878" y="1345323"/>
            <a:ext cx="37147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88823" y="1345323"/>
            <a:ext cx="26374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221264" y="3431626"/>
            <a:ext cx="40773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686098" y="3788978"/>
            <a:ext cx="2816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275334" y="2317530"/>
            <a:ext cx="15029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366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7439B961-3A16-4A9E-BCB7-72566C434C2B}"/>
              </a:ext>
            </a:extLst>
          </p:cNvPr>
          <p:cNvSpPr/>
          <p:nvPr/>
        </p:nvSpPr>
        <p:spPr>
          <a:xfrm rot="19889324">
            <a:off x="-1871621" y="2131327"/>
            <a:ext cx="14870027" cy="16412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18552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9557003" y="43245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2C2E5C7-2D43-402D-9A21-C3E8158C7472}"/>
              </a:ext>
            </a:extLst>
          </p:cNvPr>
          <p:cNvSpPr txBox="1"/>
          <p:nvPr/>
        </p:nvSpPr>
        <p:spPr>
          <a:xfrm>
            <a:off x="2223899" y="2951946"/>
            <a:ext cx="7656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rgbClr val="FF0000"/>
                </a:solidFill>
              </a:rPr>
              <a:t>“</a:t>
            </a:r>
            <a:r>
              <a:rPr lang="ko-KR" altLang="en-US" sz="3600" b="1" i="1" dirty="0" err="1" smtClean="0">
                <a:solidFill>
                  <a:srgbClr val="FF0000"/>
                </a:solidFill>
              </a:rPr>
              <a:t>민식이법</a:t>
            </a:r>
            <a:r>
              <a:rPr lang="en-US" altLang="ko-KR" sz="3600" b="1" i="1" dirty="0" smtClean="0">
                <a:solidFill>
                  <a:srgbClr val="FF0000"/>
                </a:solidFill>
              </a:rPr>
              <a:t>”</a:t>
            </a:r>
            <a:r>
              <a:rPr lang="ko-KR" altLang="en-US" sz="3600" b="1" i="1" dirty="0" smtClean="0">
                <a:solidFill>
                  <a:srgbClr val="FF0000"/>
                </a:solidFill>
              </a:rPr>
              <a:t> </a:t>
            </a:r>
            <a:r>
              <a:rPr lang="ko-KR" altLang="en-US" sz="3600" b="1" i="1" dirty="0" smtClean="0"/>
              <a:t>시행 이후로 </a:t>
            </a:r>
            <a:endParaRPr lang="en-US" altLang="ko-KR" sz="3600" b="1" i="1" dirty="0" smtClean="0"/>
          </a:p>
          <a:p>
            <a:pPr algn="ctr"/>
            <a:r>
              <a:rPr lang="ko-KR" altLang="en-US" sz="3600" b="1" i="1" dirty="0" err="1" smtClean="0"/>
              <a:t>스쿨존</a:t>
            </a:r>
            <a:r>
              <a:rPr lang="en-US" altLang="ko-KR" sz="3600" b="1" i="1" dirty="0"/>
              <a:t> </a:t>
            </a:r>
            <a:r>
              <a:rPr lang="ko-KR" altLang="en-US" sz="3600" b="1" i="1" dirty="0" smtClean="0"/>
              <a:t>교통사고율이 감소되었는가</a:t>
            </a:r>
            <a:r>
              <a:rPr lang="en-US" altLang="ko-KR" sz="3600" b="1" i="1" dirty="0" smtClean="0"/>
              <a:t>?</a:t>
            </a:r>
            <a:endParaRPr lang="ko-KR" alt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4270028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17711" y="4679526"/>
            <a:ext cx="3172017" cy="1448566"/>
            <a:chOff x="1217711" y="4679526"/>
            <a:chExt cx="3172017" cy="144856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8F311D7-2BE2-4875-AAE0-72745C9EECCB}"/>
                </a:ext>
              </a:extLst>
            </p:cNvPr>
            <p:cNvSpPr txBox="1"/>
            <p:nvPr/>
          </p:nvSpPr>
          <p:spPr>
            <a:xfrm>
              <a:off x="2752952" y="5112429"/>
              <a:ext cx="16367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8800" b="1">
                  <a:solidFill>
                    <a:schemeClr val="tx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 sz="6000" dirty="0"/>
                <a:t>”</a:t>
              </a:r>
              <a:endParaRPr lang="ko-KR" altLang="en-US" sz="6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B4C8E5F-F1AA-43BF-94D9-2DA5076AB002}"/>
                </a:ext>
              </a:extLst>
            </p:cNvPr>
            <p:cNvSpPr txBox="1"/>
            <p:nvPr/>
          </p:nvSpPr>
          <p:spPr>
            <a:xfrm>
              <a:off x="1217711" y="4679526"/>
              <a:ext cx="5666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“</a:t>
              </a:r>
              <a:endParaRPr lang="ko-KR" altLang="en-US" sz="60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62136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5" y="285896"/>
            <a:ext cx="2099425" cy="124851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4109720"/>
            <a:ext cx="10193633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=""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040857" y="595086"/>
            <a:ext cx="1754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i="1" spc="-300" dirty="0" smtClean="0">
                <a:latin typeface="+mj-ea"/>
                <a:ea typeface="+mj-ea"/>
              </a:rPr>
              <a:t>Topic</a:t>
            </a:r>
            <a:endParaRPr kumimoji="1" lang="ja-JP" altLang="en-US" sz="5400" b="1" i="1" spc="-300" dirty="0"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556442" y="2443561"/>
            <a:ext cx="10397119" cy="3176700"/>
            <a:chOff x="1575234" y="2154001"/>
            <a:chExt cx="11237037" cy="3176700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818545" y="4468927"/>
              <a:ext cx="89937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청주시 </a:t>
              </a:r>
              <a:r>
                <a:rPr lang="ko-KR" altLang="en-US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구별 사고율과 </a:t>
              </a:r>
              <a:r>
                <a:rPr lang="en-US" altLang="ko-KR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CCTV</a:t>
              </a:r>
              <a:r>
                <a:rPr lang="ko-KR" altLang="en-US" sz="25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설치수</a:t>
              </a:r>
              <a:r>
                <a:rPr lang="en-US" altLang="ko-KR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신호등 수로 상관분석해서 상관도가 </a:t>
              </a:r>
              <a:r>
                <a:rPr lang="ko-KR" altLang="en-US" sz="25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어느정도인지를</a:t>
              </a:r>
              <a:r>
                <a:rPr lang="ko-KR" altLang="en-US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검증한다</a:t>
              </a:r>
              <a:r>
                <a:rPr lang="en-US" altLang="ko-KR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  <a:endPara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817446" y="2154001"/>
              <a:ext cx="89937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500" spc="-150" dirty="0" err="1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민식이법</a:t>
              </a:r>
              <a:r>
                <a:rPr lang="ko-KR" altLang="en-US" sz="2500" spc="-15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제정으로 어린이보호구역 사고에 관심이 커지고 있지만</a:t>
              </a:r>
              <a:r>
                <a:rPr lang="en-US" altLang="ko-KR" sz="2500" spc="-15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2500" spc="-15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어린이보호구역 교통사고 수는 줄어들고 있지 않다</a:t>
              </a:r>
              <a:r>
                <a:rPr lang="en-US" altLang="ko-KR" sz="2500" spc="-15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  <a:endParaRPr lang="ko-KR" altLang="en-US" sz="25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75234" y="4648761"/>
              <a:ext cx="15543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smtClean="0">
                  <a:solidFill>
                    <a:srgbClr val="FFC000"/>
                  </a:solidFill>
                  <a:latin typeface="+mj-ea"/>
                  <a:ea typeface="+mj-ea"/>
                </a:rPr>
                <a:t>주      제</a:t>
              </a:r>
              <a:endParaRPr lang="ko-KR" altLang="en-US" sz="2500" b="1" dirty="0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92F2D36-2D05-4B4B-B3F4-587095A97D34}"/>
              </a:ext>
            </a:extLst>
          </p:cNvPr>
          <p:cNvSpPr txBox="1"/>
          <p:nvPr/>
        </p:nvSpPr>
        <p:spPr>
          <a:xfrm>
            <a:off x="3060418" y="4943897"/>
            <a:ext cx="8993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116295" y="2258436"/>
            <a:ext cx="3427744" cy="1531388"/>
            <a:chOff x="1105785" y="2258436"/>
            <a:chExt cx="3427744" cy="1531388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EB4C8E5F-F1AA-43BF-94D9-2DA5076AB002}"/>
                </a:ext>
              </a:extLst>
            </p:cNvPr>
            <p:cNvSpPr txBox="1"/>
            <p:nvPr/>
          </p:nvSpPr>
          <p:spPr>
            <a:xfrm>
              <a:off x="1105785" y="2258436"/>
              <a:ext cx="16093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“</a:t>
              </a:r>
              <a:endParaRPr lang="ko-KR" altLang="en-US" sz="60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28F311D7-2BE2-4875-AAE0-72745C9EECCB}"/>
                </a:ext>
              </a:extLst>
            </p:cNvPr>
            <p:cNvSpPr txBox="1"/>
            <p:nvPr/>
          </p:nvSpPr>
          <p:spPr>
            <a:xfrm>
              <a:off x="2896753" y="2774161"/>
              <a:ext cx="16367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8800" b="1">
                  <a:solidFill>
                    <a:schemeClr val="tx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 sz="6000" dirty="0"/>
                <a:t>”</a:t>
              </a:r>
              <a:endParaRPr lang="ko-KR" altLang="en-US" sz="60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C093852-BB1F-4FE8-93B1-049A7B3742E5}"/>
              </a:ext>
            </a:extLst>
          </p:cNvPr>
          <p:cNvSpPr txBox="1"/>
          <p:nvPr/>
        </p:nvSpPr>
        <p:spPr>
          <a:xfrm>
            <a:off x="1330612" y="2559271"/>
            <a:ext cx="19639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solidFill>
                  <a:srgbClr val="FF0000"/>
                </a:solidFill>
                <a:latin typeface="+mj-ea"/>
                <a:ea typeface="+mj-ea"/>
              </a:rPr>
              <a:t>배경 및 가설</a:t>
            </a:r>
            <a:endParaRPr lang="ko-KR" altLang="en-US" sz="2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0" y="-22841"/>
            <a:ext cx="12192000" cy="1674137"/>
            <a:chOff x="0" y="-22841"/>
            <a:chExt cx="12192000" cy="1711471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1"/>
              <a:ext cx="12192000" cy="167783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2896753" y="-22841"/>
              <a:ext cx="6703692" cy="1227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어린이보호구역 사고율</a:t>
              </a:r>
              <a:endPara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213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3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66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8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21556"/>
            <a:ext cx="12192000" cy="1624016"/>
            <a:chOff x="0" y="10792"/>
            <a:chExt cx="12192000" cy="1624016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1527483" y="10792"/>
              <a:ext cx="928766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전국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어린이 교통사고와 </a:t>
              </a:r>
              <a:r>
                <a:rPr lang="ko-KR" altLang="en-US" sz="36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스쿨존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개수의 관계 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43" y="2459421"/>
            <a:ext cx="10569113" cy="32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02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21556"/>
            <a:ext cx="12192000" cy="1624016"/>
            <a:chOff x="0" y="10792"/>
            <a:chExt cx="12192000" cy="1624016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1189410" y="10792"/>
              <a:ext cx="981318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전국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어린이 사망 건수와 </a:t>
              </a:r>
              <a:r>
                <a:rPr lang="ko-KR" altLang="en-US" sz="36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스쿨존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교통사고 건수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50" y="2534069"/>
            <a:ext cx="10695236" cy="335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68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21556"/>
            <a:ext cx="12192000" cy="1624016"/>
            <a:chOff x="0" y="10792"/>
            <a:chExt cx="12192000" cy="1624016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1653606" y="10792"/>
              <a:ext cx="888478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전국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어린이 교통사고와 </a:t>
              </a:r>
              <a:r>
                <a:rPr lang="ko-KR" altLang="en-US" sz="36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스쿨존의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관계</a:t>
              </a:r>
              <a:endParaRPr lang="en-US" altLang="ko-K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7" y="2048402"/>
            <a:ext cx="5432202" cy="39425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77" y="2079936"/>
            <a:ext cx="5942289" cy="39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2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21556"/>
            <a:ext cx="12192000" cy="1624016"/>
            <a:chOff x="0" y="10792"/>
            <a:chExt cx="12192000" cy="1624016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1653606" y="10792"/>
              <a:ext cx="888478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전국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어린이 교통사고와 </a:t>
              </a:r>
              <a:r>
                <a:rPr lang="ko-KR" altLang="en-US" sz="36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스쿨존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상관도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84" y="2039007"/>
            <a:ext cx="7522953" cy="449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7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239353"/>
            <a:ext cx="12192000" cy="1841813"/>
            <a:chOff x="0" y="-207005"/>
            <a:chExt cx="12192000" cy="1841813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1653606" y="-207005"/>
              <a:ext cx="888478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 err="1" smtClean="0">
                  <a:solidFill>
                    <a:srgbClr val="66FF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민식이법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시행 이전과 </a:t>
              </a:r>
              <a:r>
                <a:rPr lang="en-US" altLang="ko-KR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2020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상반기</a:t>
              </a:r>
              <a:endParaRPr lang="en-US" altLang="ko-K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어린이 교통사고 사망자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14" y="1854745"/>
            <a:ext cx="7607032" cy="42158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5738" y="6138202"/>
            <a:ext cx="257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출처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경찰청 보도자료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51404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21556"/>
            <a:ext cx="12192000" cy="1624016"/>
            <a:chOff x="0" y="10792"/>
            <a:chExt cx="12192000" cy="1624016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1653606" y="10792"/>
              <a:ext cx="88847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청주 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지역구별 </a:t>
              </a:r>
              <a:r>
                <a:rPr lang="ko-KR" altLang="en-US" sz="36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스쿨존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개수의 관계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76" y="1828272"/>
            <a:ext cx="5505775" cy="18393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7" y="4000764"/>
            <a:ext cx="5810795" cy="23054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428" y="3139427"/>
            <a:ext cx="5366220" cy="21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08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21556"/>
            <a:ext cx="12192000" cy="1624016"/>
            <a:chOff x="0" y="10792"/>
            <a:chExt cx="12192000" cy="1624016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1653606" y="10792"/>
              <a:ext cx="88847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청주 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지역구별 </a:t>
              </a:r>
              <a:r>
                <a:rPr lang="ko-KR" altLang="en-US" sz="36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스쿨존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개수의 관계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87" y="2181225"/>
            <a:ext cx="3629025" cy="2495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31" y="2065612"/>
            <a:ext cx="7820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21556"/>
            <a:ext cx="12192000" cy="1624016"/>
            <a:chOff x="0" y="10792"/>
            <a:chExt cx="12192000" cy="1624016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1653606" y="10792"/>
              <a:ext cx="88847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청주 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지역구별 </a:t>
              </a:r>
              <a:r>
                <a:rPr lang="ko-KR" altLang="en-US" sz="36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스쿨존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개수의 관계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44" y="2264559"/>
            <a:ext cx="10155391" cy="38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43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21556"/>
            <a:ext cx="12192000" cy="1624016"/>
            <a:chOff x="0" y="10792"/>
            <a:chExt cx="12192000" cy="1624016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1653606" y="10792"/>
              <a:ext cx="88847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청주 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지역구별 </a:t>
              </a:r>
              <a:r>
                <a:rPr lang="ko-KR" altLang="en-US" sz="36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스쿨존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개수의 관계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38" y="1962714"/>
            <a:ext cx="6659782" cy="45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78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163103"/>
            <a:ext cx="12192000" cy="1765563"/>
            <a:chOff x="0" y="-130755"/>
            <a:chExt cx="12192000" cy="1765563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931906" y="-130755"/>
              <a:ext cx="9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CCTV, 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신호등</a:t>
              </a:r>
              <a:r>
                <a:rPr lang="en-US" altLang="ko-KR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사고 </a:t>
              </a:r>
              <a:r>
                <a:rPr lang="ko-KR" altLang="en-US" sz="36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비율별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상관도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7" y="2827553"/>
            <a:ext cx="9943050" cy="27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7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1050081" y="1338802"/>
            <a:ext cx="3770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7456592" y="617074"/>
            <a:ext cx="2245708" cy="612179"/>
            <a:chOff x="873760" y="2537549"/>
            <a:chExt cx="2245708" cy="612179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537549"/>
              <a:ext cx="5581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rgbClr val="FF0000"/>
                  </a:solidFill>
                </a:rPr>
                <a:t>1.</a:t>
              </a:r>
              <a:endParaRPr lang="en-US" altLang="ko-KR" sz="32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 소개</a:t>
              </a:r>
              <a:endPara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7480390" y="1564859"/>
            <a:ext cx="1699083" cy="603859"/>
            <a:chOff x="873760" y="2545869"/>
            <a:chExt cx="1699083" cy="603859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545869"/>
              <a:ext cx="5581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rgbClr val="F5C437"/>
                  </a:solidFill>
                </a:rPr>
                <a:t>2.</a:t>
              </a:r>
              <a:endParaRPr lang="en-US" altLang="ko-KR" sz="3200" dirty="0">
                <a:solidFill>
                  <a:srgbClr val="F5C437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일정</a:t>
              </a:r>
              <a:endPara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7480390" y="2506972"/>
            <a:ext cx="2645567" cy="603859"/>
            <a:chOff x="873760" y="2545869"/>
            <a:chExt cx="2645567" cy="603859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545869"/>
              <a:ext cx="5581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EAEF11"/>
                  </a:solidFill>
                </a:rPr>
                <a:t>3</a:t>
              </a:r>
              <a:r>
                <a:rPr lang="en-US" altLang="ko-KR" sz="3200" dirty="0" smtClean="0">
                  <a:solidFill>
                    <a:srgbClr val="EAEF11"/>
                  </a:solidFill>
                </a:rPr>
                <a:t>.</a:t>
              </a:r>
              <a:endParaRPr lang="en-US" altLang="ko-KR" sz="3200" dirty="0">
                <a:solidFill>
                  <a:srgbClr val="EAEF1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56930" y="2564953"/>
              <a:ext cx="19623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주제 발표</a:t>
              </a:r>
              <a:endPara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7467102" y="3517124"/>
            <a:ext cx="3613069" cy="603859"/>
            <a:chOff x="873760" y="2545869"/>
            <a:chExt cx="3613069" cy="603859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545869"/>
              <a:ext cx="5581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00FF00"/>
                  </a:solidFill>
                </a:rPr>
                <a:t>4</a:t>
              </a:r>
              <a:r>
                <a:rPr lang="en-US" altLang="ko-KR" sz="3200" dirty="0" smtClean="0">
                  <a:solidFill>
                    <a:srgbClr val="00FF00"/>
                  </a:solidFill>
                </a:rPr>
                <a:t>.</a:t>
              </a:r>
              <a:endParaRPr lang="en-US" altLang="ko-KR" sz="3200" dirty="0">
                <a:solidFill>
                  <a:srgbClr val="00FF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2919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시각화 및 검증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7480390" y="4501881"/>
            <a:ext cx="3476814" cy="607712"/>
            <a:chOff x="873760" y="2545869"/>
            <a:chExt cx="3476814" cy="607712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545869"/>
              <a:ext cx="5581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00A9EA"/>
                  </a:solidFill>
                </a:rPr>
                <a:t>5</a:t>
              </a:r>
              <a:r>
                <a:rPr lang="en-US" altLang="ko-KR" sz="3200" dirty="0" smtClean="0">
                  <a:solidFill>
                    <a:srgbClr val="00A9EA"/>
                  </a:solidFill>
                </a:rPr>
                <a:t>.</a:t>
              </a:r>
              <a:endParaRPr lang="en-US" altLang="ko-KR" sz="3200" dirty="0">
                <a:solidFill>
                  <a:srgbClr val="00A9EA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8806"/>
              <a:ext cx="27831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결론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7467102" y="5484704"/>
            <a:ext cx="4023438" cy="603859"/>
            <a:chOff x="873760" y="2545869"/>
            <a:chExt cx="4023438" cy="603859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545869"/>
              <a:ext cx="5581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7030A0"/>
                  </a:solidFill>
                </a:rPr>
                <a:t>6</a:t>
              </a:r>
              <a:r>
                <a:rPr lang="en-US" altLang="ko-KR" sz="3200" dirty="0" smtClean="0">
                  <a:solidFill>
                    <a:srgbClr val="7030A0"/>
                  </a:solidFill>
                </a:rPr>
                <a:t>.</a:t>
              </a:r>
              <a:endParaRPr lang="en-US" altLang="ko-KR" sz="3200" dirty="0">
                <a:solidFill>
                  <a:srgbClr val="7030A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3329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개발환경 및 출처</a:t>
              </a:r>
              <a:endPara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60" y="4164961"/>
            <a:ext cx="2099425" cy="14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926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0" name="그룹 9"/>
          <p:cNvGrpSpPr/>
          <p:nvPr/>
        </p:nvGrpSpPr>
        <p:grpSpPr>
          <a:xfrm>
            <a:off x="0" y="-163103"/>
            <a:ext cx="12192000" cy="1765563"/>
            <a:chOff x="0" y="-130755"/>
            <a:chExt cx="12192000" cy="1765563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931906" y="-130755"/>
              <a:ext cx="9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CCTV, 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신호등</a:t>
              </a:r>
              <a:r>
                <a:rPr lang="en-US" altLang="ko-KR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사고 </a:t>
              </a:r>
              <a:r>
                <a:rPr lang="ko-KR" altLang="en-US" sz="36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비율별</a:t>
              </a:r>
              <a:r>
                <a:rPr lang="ko-KR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상관도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73" y="1779006"/>
            <a:ext cx="70389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38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702206" y="3800891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710150" y="5725276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=""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624350" y="2539269"/>
            <a:ext cx="10842382" cy="1089529"/>
            <a:chOff x="1589598" y="2307534"/>
            <a:chExt cx="10383579" cy="1089529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89598" y="2348277"/>
              <a:ext cx="1400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 </a:t>
              </a:r>
              <a:r>
                <a:rPr lang="ko-KR" altLang="en-US" b="1" dirty="0" smtClean="0"/>
                <a:t>결 론</a:t>
              </a:r>
              <a:r>
                <a:rPr lang="ko-KR" altLang="en-US" dirty="0" smtClean="0"/>
                <a:t>   </a:t>
              </a:r>
              <a:r>
                <a:rPr lang="en-US" altLang="ko-KR" dirty="0" smtClean="0"/>
                <a:t>&gt;&gt; 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2979451" y="2307534"/>
              <a:ext cx="8993726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/>
                <a:t>◆ </a:t>
              </a:r>
              <a:r>
                <a:rPr lang="ko-KR" altLang="en-US" b="1" dirty="0" err="1" smtClean="0">
                  <a:solidFill>
                    <a:schemeClr val="accent4"/>
                  </a:solidFill>
                </a:rPr>
                <a:t>스쿨존</a:t>
              </a:r>
              <a:r>
                <a:rPr lang="ko-KR" altLang="en-US" b="1" dirty="0" smtClean="0">
                  <a:solidFill>
                    <a:schemeClr val="accent4"/>
                  </a:solidFill>
                </a:rPr>
                <a:t> </a:t>
              </a:r>
              <a:r>
                <a:rPr lang="ko-KR" altLang="en-US" b="1" dirty="0">
                  <a:solidFill>
                    <a:schemeClr val="accent4"/>
                  </a:solidFill>
                </a:rPr>
                <a:t>설치 수의 증가</a:t>
              </a:r>
              <a:r>
                <a:rPr lang="ko-KR" altLang="en-US" dirty="0"/>
                <a:t>는 어린이 사고와 </a:t>
              </a:r>
              <a:r>
                <a:rPr lang="ko-KR" altLang="en-US" b="1" dirty="0">
                  <a:solidFill>
                    <a:srgbClr val="FF0000"/>
                  </a:solidFill>
                </a:rPr>
                <a:t>어린이 사망 숫자를 줄이는 데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효과적</a:t>
              </a:r>
              <a:r>
                <a:rPr lang="ko-KR" altLang="en-US" dirty="0" smtClean="0"/>
                <a:t>이었      다</a:t>
              </a:r>
              <a:r>
                <a:rPr lang="en-US" altLang="ko-KR" dirty="0"/>
                <a:t>.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그러나</a:t>
              </a:r>
              <a:r>
                <a:rPr lang="en-US" altLang="ko-KR" dirty="0" smtClean="0"/>
                <a:t>,</a:t>
              </a:r>
              <a:r>
                <a:rPr lang="ko-KR" altLang="en-US" dirty="0"/>
                <a:t> </a:t>
              </a:r>
              <a:r>
                <a:rPr lang="ko-KR" altLang="en-US" dirty="0" err="1" smtClean="0"/>
                <a:t>스쿨존</a:t>
              </a:r>
              <a:r>
                <a:rPr lang="ko-KR" altLang="en-US" dirty="0" smtClean="0"/>
                <a:t> </a:t>
              </a:r>
              <a:r>
                <a:rPr lang="ko-KR" altLang="en-US" dirty="0"/>
                <a:t>내의 </a:t>
              </a:r>
              <a:r>
                <a:rPr lang="ko-KR" altLang="en-US" dirty="0" smtClean="0"/>
                <a:t>사고는 줄어들지 않았다</a:t>
              </a:r>
              <a:r>
                <a:rPr lang="en-US" altLang="ko-KR" dirty="0" smtClean="0"/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dirty="0" smtClean="0"/>
                <a:t>◆ </a:t>
              </a:r>
              <a:r>
                <a:rPr lang="ko-KR" altLang="en-US" b="1" dirty="0" err="1" smtClean="0">
                  <a:solidFill>
                    <a:srgbClr val="00B050"/>
                  </a:solidFill>
                </a:rPr>
                <a:t>청주데이터</a:t>
              </a:r>
              <a:r>
                <a:rPr lang="ko-KR" altLang="en-US" dirty="0" smtClean="0"/>
                <a:t> 분석결과 신호등 설치 비율이 </a:t>
              </a:r>
              <a:r>
                <a:rPr lang="ko-KR" altLang="en-US" dirty="0" err="1" smtClean="0"/>
                <a:t>어린이사고</a:t>
              </a:r>
              <a:r>
                <a:rPr lang="ko-KR" altLang="en-US" dirty="0" smtClean="0"/>
                <a:t> 비율이 가장 큰 상관도를 보였다</a:t>
              </a:r>
              <a:r>
                <a:rPr lang="en-US" altLang="ko-KR" dirty="0" smtClean="0"/>
                <a:t>.</a:t>
              </a:r>
              <a:endParaRPr lang="ko-KR" altLang="en-US" spc="-15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624350" y="4239464"/>
            <a:ext cx="10666924" cy="1089529"/>
            <a:chOff x="1505518" y="1534345"/>
            <a:chExt cx="10666924" cy="1089529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05518" y="1559825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 </a:t>
              </a:r>
              <a:r>
                <a:rPr lang="ko-KR" altLang="en-US" b="1" dirty="0" smtClean="0"/>
                <a:t>한계점</a:t>
              </a:r>
              <a:r>
                <a:rPr lang="ko-KR" altLang="en-US" dirty="0" smtClean="0"/>
                <a:t>  </a:t>
              </a:r>
              <a:r>
                <a:rPr lang="en-US" altLang="ko-KR" dirty="0" smtClean="0"/>
                <a:t>&gt;&gt;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2956782" y="1534345"/>
              <a:ext cx="9215660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 smtClean="0"/>
                <a:t>◆ </a:t>
              </a:r>
              <a:r>
                <a:rPr lang="ko-KR" altLang="en-US" b="1" dirty="0" smtClean="0">
                  <a:solidFill>
                    <a:srgbClr val="0070C0"/>
                  </a:solidFill>
                </a:rPr>
                <a:t>대전 지역의 데이터 부족</a:t>
              </a:r>
              <a:r>
                <a:rPr lang="ko-KR" altLang="en-US" dirty="0" smtClean="0"/>
                <a:t>으로</a:t>
              </a:r>
              <a:r>
                <a:rPr lang="en-US" altLang="ko-KR" dirty="0" smtClean="0"/>
                <a:t>(</a:t>
              </a:r>
              <a:r>
                <a:rPr lang="ko-KR" altLang="en-US" dirty="0"/>
                <a:t>신호등</a:t>
              </a:r>
              <a:r>
                <a:rPr lang="en-US" altLang="ko-KR" dirty="0" smtClean="0"/>
                <a:t>) </a:t>
              </a:r>
              <a:r>
                <a:rPr lang="ko-KR" altLang="en-US" dirty="0" smtClean="0"/>
                <a:t>대전을 분석대상으로 설정하지 못했다</a:t>
              </a:r>
              <a:r>
                <a:rPr lang="en-US" altLang="ko-KR" dirty="0" smtClean="0"/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dirty="0" smtClean="0"/>
                <a:t>◆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청주로 </a:t>
              </a:r>
              <a:r>
                <a:rPr lang="ko-KR" altLang="en-US" dirty="0">
                  <a:solidFill>
                    <a:srgbClr val="00B050"/>
                  </a:solidFill>
                </a:rPr>
                <a:t>대상을 설정</a:t>
              </a:r>
              <a:r>
                <a:rPr lang="ko-KR" altLang="en-US" dirty="0"/>
                <a:t>하였으나</a:t>
              </a:r>
              <a:r>
                <a:rPr lang="en-US" altLang="ko-KR" dirty="0"/>
                <a:t>, 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dirty="0" smtClean="0"/>
                <a:t>    </a:t>
              </a:r>
              <a:r>
                <a:rPr lang="ko-KR" altLang="en-US" dirty="0" smtClean="0"/>
                <a:t>데이터 </a:t>
              </a:r>
              <a:r>
                <a:rPr lang="ko-KR" altLang="en-US" dirty="0"/>
                <a:t>크기가</a:t>
              </a:r>
              <a:r>
                <a:rPr lang="en-US" altLang="ko-KR" dirty="0"/>
                <a:t>(</a:t>
              </a:r>
              <a:r>
                <a:rPr lang="ko-KR" altLang="en-US" dirty="0"/>
                <a:t>사고의 숫자</a:t>
              </a:r>
              <a:r>
                <a:rPr lang="en-US" altLang="ko-KR" dirty="0"/>
                <a:t>) </a:t>
              </a:r>
              <a:r>
                <a:rPr lang="ko-KR" altLang="en-US" dirty="0"/>
                <a:t>작아 다양한 분석을 </a:t>
              </a:r>
              <a:r>
                <a:rPr lang="ko-KR" altLang="en-US" dirty="0" smtClean="0"/>
                <a:t>시도하지 못했다</a:t>
              </a:r>
              <a:r>
                <a:rPr lang="en-US" altLang="ko-KR" dirty="0" smtClean="0"/>
                <a:t>.</a:t>
              </a:r>
              <a:endParaRPr lang="ko-KR" altLang="en-US" sz="1600" spc="-15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-430924" y="4121"/>
            <a:ext cx="12622924" cy="1345021"/>
            <a:chOff x="-430924" y="10791"/>
            <a:chExt cx="12622924" cy="1677839"/>
          </a:xfrm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1"/>
              <a:ext cx="12192000" cy="167783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-430924" y="332759"/>
              <a:ext cx="10195034" cy="959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결론</a:t>
              </a:r>
              <a:r>
                <a:rPr lang="ko-KR" altLang="en-US" sz="4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 </a:t>
              </a:r>
              <a:r>
                <a:rPr lang="en-US" altLang="ko-KR" sz="4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/ </a:t>
              </a:r>
              <a:r>
                <a:rPr lang="ko-KR" altLang="en-US" sz="4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어린이보호구역 사고율</a:t>
              </a:r>
              <a:r>
                <a:rPr lang="en-US" altLang="ko-KR" sz="4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 </a:t>
              </a:r>
              <a:endParaRPr lang="ko-KR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710150" y="1967828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940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=""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41B2853C-0ADD-4F3E-B386-7336E0FABDBE}"/>
              </a:ext>
            </a:extLst>
          </p:cNvPr>
          <p:cNvSpPr txBox="1"/>
          <p:nvPr/>
        </p:nvSpPr>
        <p:spPr>
          <a:xfrm>
            <a:off x="1007517" y="2030890"/>
            <a:ext cx="98964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pc="-150" dirty="0">
                <a:latin typeface="+mn-ea"/>
              </a:rPr>
              <a:t>◆ </a:t>
            </a:r>
            <a:r>
              <a:rPr lang="ko-KR" altLang="en-US" sz="2400" dirty="0" smtClean="0"/>
              <a:t>팀원간의 </a:t>
            </a:r>
            <a:r>
              <a:rPr lang="ko-KR" altLang="en-US" sz="2400" dirty="0"/>
              <a:t>원활한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의사소통</a:t>
            </a:r>
            <a:r>
              <a:rPr lang="ko-KR" altLang="en-US" sz="2400" dirty="0" smtClean="0"/>
              <a:t>과</a:t>
            </a:r>
            <a:r>
              <a:rPr lang="en-US" altLang="ko-KR" sz="2400" dirty="0" smtClean="0"/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역할분담</a:t>
            </a:r>
            <a:r>
              <a:rPr lang="ko-KR" altLang="en-US" sz="2400" dirty="0" smtClean="0"/>
              <a:t>의 중요성을 </a:t>
            </a:r>
            <a:r>
              <a:rPr lang="ko-KR" altLang="en-US" sz="2400" dirty="0"/>
              <a:t>알게 </a:t>
            </a:r>
            <a:r>
              <a:rPr lang="ko-KR" altLang="en-US" sz="2400" dirty="0" smtClean="0"/>
              <a:t>되었다</a:t>
            </a:r>
            <a:r>
              <a:rPr lang="en-US" altLang="ko-KR" sz="2400" dirty="0" smtClean="0"/>
              <a:t>.</a:t>
            </a:r>
            <a:endParaRPr lang="ko-KR" altLang="en-US" sz="2400" spc="-150" dirty="0"/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 </a:t>
            </a: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ko-KR" altLang="en-US" sz="2400" spc="-150" dirty="0">
                <a:latin typeface="+mn-ea"/>
              </a:rPr>
              <a:t>◆ </a:t>
            </a:r>
            <a:r>
              <a:rPr lang="ko-KR" altLang="en-US" sz="2400" dirty="0" smtClean="0"/>
              <a:t>수업에서 </a:t>
            </a:r>
            <a:r>
              <a:rPr lang="ko-KR" altLang="en-US" sz="2400" dirty="0"/>
              <a:t>배운 </a:t>
            </a:r>
            <a:r>
              <a:rPr lang="ko-KR" altLang="en-US" sz="2400" b="1" dirty="0">
                <a:solidFill>
                  <a:srgbClr val="FF0000"/>
                </a:solidFill>
              </a:rPr>
              <a:t>코드들을 연습</a:t>
            </a:r>
            <a:r>
              <a:rPr lang="ko-KR" altLang="en-US" sz="2400" dirty="0"/>
              <a:t>해 볼 수 있었다</a:t>
            </a:r>
            <a:r>
              <a:rPr lang="en-US" altLang="ko-KR" sz="2400" dirty="0"/>
              <a:t>.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spc="-150" dirty="0" smtClean="0">
                <a:latin typeface="+mn-ea"/>
              </a:rPr>
              <a:t>◆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다양한 </a:t>
            </a:r>
            <a:r>
              <a:rPr lang="ko-KR" altLang="en-US" sz="2400" b="1" dirty="0">
                <a:solidFill>
                  <a:srgbClr val="FF0000"/>
                </a:solidFill>
              </a:rPr>
              <a:t>분석을 시도</a:t>
            </a:r>
            <a:r>
              <a:rPr lang="ko-KR" altLang="en-US" sz="2400" dirty="0"/>
              <a:t>해 볼 수 </a:t>
            </a:r>
            <a:r>
              <a:rPr lang="ko-KR" altLang="en-US" sz="2400" dirty="0" smtClean="0"/>
              <a:t>있었고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데이터를 </a:t>
            </a:r>
            <a:r>
              <a:rPr lang="ko-KR" altLang="en-US" sz="2400" dirty="0"/>
              <a:t>수집하고 시각화 하고 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검증하는 </a:t>
            </a:r>
            <a:r>
              <a:rPr lang="ko-KR" altLang="en-US" sz="2400" dirty="0"/>
              <a:t>과정에서 </a:t>
            </a:r>
            <a:r>
              <a:rPr lang="ko-KR" altLang="en-US" sz="2400" dirty="0" smtClean="0"/>
              <a:t>여러 방법이 있다는 것을 알게 되었다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spc="-150" dirty="0" smtClean="0">
                <a:latin typeface="+mn-ea"/>
              </a:rPr>
              <a:t>◆ </a:t>
            </a:r>
            <a:r>
              <a:rPr lang="ko-KR" altLang="en-US" sz="2800" b="1" spc="-15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공공데이터</a:t>
            </a:r>
            <a:r>
              <a:rPr lang="ko-KR" altLang="en-US" sz="2400" spc="-150" dirty="0" smtClean="0">
                <a:latin typeface="+mn-ea"/>
              </a:rPr>
              <a:t>라고 하는데</a:t>
            </a:r>
            <a:r>
              <a:rPr lang="en-US" altLang="ko-KR" sz="2400" spc="-150" dirty="0" smtClean="0">
                <a:latin typeface="+mn-ea"/>
              </a:rPr>
              <a:t>, </a:t>
            </a:r>
            <a:r>
              <a:rPr lang="ko-KR" altLang="en-US" sz="2400" spc="-150" dirty="0" smtClean="0">
                <a:latin typeface="+mn-ea"/>
              </a:rPr>
              <a:t>원하는 정보가 정확하게 있지 않았다</a:t>
            </a:r>
            <a:r>
              <a:rPr lang="en-US" altLang="ko-KR" sz="2400" spc="-150" dirty="0" smtClean="0">
                <a:latin typeface="+mn-ea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2400" spc="-150" dirty="0">
                <a:latin typeface="+mn-ea"/>
              </a:rPr>
              <a:t> </a:t>
            </a:r>
            <a:r>
              <a:rPr lang="en-US" altLang="ko-KR" sz="2400" spc="-150" dirty="0" smtClean="0">
                <a:latin typeface="+mn-ea"/>
              </a:rPr>
              <a:t>   </a:t>
            </a:r>
            <a:r>
              <a:rPr lang="ko-KR" altLang="en-US" sz="2400" spc="-150" dirty="0" smtClean="0">
                <a:latin typeface="+mn-ea"/>
              </a:rPr>
              <a:t>그리고</a:t>
            </a:r>
            <a:r>
              <a:rPr lang="en-US" altLang="ko-KR" sz="2400" spc="-150" dirty="0" smtClean="0">
                <a:latin typeface="+mn-ea"/>
              </a:rPr>
              <a:t>, </a:t>
            </a:r>
            <a:r>
              <a:rPr lang="ko-KR" altLang="en-US" sz="2400" spc="-150" dirty="0" smtClean="0">
                <a:latin typeface="+mn-ea"/>
              </a:rPr>
              <a:t>원하는 데이터도 산발적으로 흩어져 있다</a:t>
            </a:r>
            <a:r>
              <a:rPr lang="en-US" altLang="ko-KR" sz="2400" spc="-150" dirty="0" smtClean="0">
                <a:latin typeface="+mn-ea"/>
              </a:rPr>
              <a:t>.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0" y="4121"/>
            <a:ext cx="12192000" cy="1345021"/>
            <a:chOff x="0" y="10791"/>
            <a:chExt cx="12192000" cy="1677839"/>
          </a:xfrm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1"/>
              <a:ext cx="12192000" cy="167783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337977" y="309989"/>
              <a:ext cx="4656083" cy="959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배운점</a:t>
              </a:r>
              <a:r>
                <a:rPr lang="ko-KR" altLang="en-US" sz="4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 </a:t>
              </a:r>
              <a:r>
                <a:rPr lang="en-US" altLang="ko-KR" sz="4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/ </a:t>
              </a:r>
              <a:r>
                <a:rPr lang="ko-KR" altLang="en-US" sz="4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동녘B" panose="02030600000101010101" pitchFamily="18" charset="-127"/>
                  <a:ea typeface="HY동녘B" panose="02030600000101010101" pitchFamily="18" charset="-127"/>
                </a:rPr>
                <a:t>느낀점</a:t>
              </a:r>
              <a:endParaRPr lang="ko-KR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727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0" y="2406870"/>
            <a:ext cx="12192000" cy="2039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2502415" y="2657088"/>
            <a:ext cx="6703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현충호</a:t>
            </a:r>
            <a:r>
              <a:rPr lang="ko-KR" altLang="en-US" sz="4800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800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조장</a:t>
            </a:r>
            <a:r>
              <a:rPr lang="ko-KR" altLang="en-US" sz="4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님의</a:t>
            </a:r>
            <a:r>
              <a:rPr lang="ko-KR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4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설명</a:t>
            </a:r>
            <a:endParaRPr lang="en-US" altLang="ko-KR" sz="4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573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09" y="4470261"/>
            <a:ext cx="2095500" cy="2095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74" y="1647608"/>
            <a:ext cx="2095626" cy="24278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25" y="1571087"/>
            <a:ext cx="3692416" cy="18670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58" y="4074810"/>
            <a:ext cx="2490951" cy="24909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2896753" y="-59426"/>
            <a:ext cx="6703692" cy="431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1023837" y="8481"/>
            <a:ext cx="13215837" cy="1562605"/>
            <a:chOff x="-1023837" y="10791"/>
            <a:chExt cx="13215837" cy="1677839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1"/>
              <a:ext cx="12192000" cy="167783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-1023837" y="350215"/>
              <a:ext cx="6703692" cy="892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 환경</a:t>
              </a:r>
              <a:endPara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26" name="Picture 2" descr="슬랙 - 해시넷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93" y="2396109"/>
            <a:ext cx="2808562" cy="280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583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540129" y="-102999"/>
            <a:ext cx="12732129" cy="1705477"/>
            <a:chOff x="-540129" y="-94136"/>
            <a:chExt cx="12732129" cy="1728944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7439B961-3A16-4A9E-BCB7-72566C434C2B}"/>
                </a:ext>
              </a:extLst>
            </p:cNvPr>
            <p:cNvSpPr/>
            <p:nvPr/>
          </p:nvSpPr>
          <p:spPr>
            <a:xfrm>
              <a:off x="0" y="10792"/>
              <a:ext cx="12192000" cy="162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E8C9F7F-65E8-44A7-A8AF-702D2F660DF6}"/>
                </a:ext>
              </a:extLst>
            </p:cNvPr>
            <p:cNvSpPr txBox="1"/>
            <p:nvPr/>
          </p:nvSpPr>
          <p:spPr>
            <a:xfrm>
              <a:off x="-540129" y="-94136"/>
              <a:ext cx="4565592" cy="1279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200" dirty="0">
                <a:latin typeface="HY헤드라인M" panose="02030600000101010101" pitchFamily="18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4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출 처 </a:t>
              </a:r>
              <a:endParaRPr lang="ko-KR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376" y="1769811"/>
            <a:ext cx="1250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- ‘</a:t>
            </a:r>
            <a:r>
              <a:rPr lang="ko-KR" altLang="en-US" sz="1400" b="1" dirty="0" smtClean="0">
                <a:latin typeface="+mn-ea"/>
              </a:rPr>
              <a:t>유튜브</a:t>
            </a:r>
            <a:r>
              <a:rPr lang="en-US" altLang="ko-KR" sz="1400" b="1" dirty="0" smtClean="0">
                <a:latin typeface="+mn-ea"/>
              </a:rPr>
              <a:t>’</a:t>
            </a:r>
            <a:r>
              <a:rPr lang="ko-KR" altLang="en-US" sz="1400" b="1" dirty="0" smtClean="0">
                <a:latin typeface="+mn-ea"/>
              </a:rPr>
              <a:t> 기사 출처 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207" y="2524222"/>
            <a:ext cx="11592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- ‘</a:t>
            </a:r>
            <a:r>
              <a:rPr lang="ko-KR" altLang="en-US" sz="1400" b="1" dirty="0" err="1" smtClean="0"/>
              <a:t>스쿨존</a:t>
            </a:r>
            <a:r>
              <a:rPr lang="ko-KR" altLang="en-US" sz="1400" b="1" dirty="0" smtClean="0"/>
              <a:t> 사고</a:t>
            </a:r>
            <a:r>
              <a:rPr lang="en-US" altLang="ko-KR" sz="1400" b="1" dirty="0" smtClean="0"/>
              <a:t>’</a:t>
            </a:r>
            <a:r>
              <a:rPr lang="ko-KR" altLang="en-US" sz="1400" b="1" dirty="0" smtClean="0"/>
              <a:t> 기사 출처 </a:t>
            </a:r>
            <a:r>
              <a:rPr lang="en-US" altLang="ko-KR" sz="1400" b="1" dirty="0" smtClean="0"/>
              <a:t>: </a:t>
            </a:r>
            <a:r>
              <a:rPr lang="en-US" altLang="ko-KR" sz="1400" dirty="0" smtClean="0">
                <a:hlinkClick r:id="rId2"/>
              </a:rPr>
              <a:t>https</a:t>
            </a:r>
            <a:r>
              <a:rPr lang="en-US" altLang="ko-KR" sz="1400" dirty="0">
                <a:hlinkClick r:id="rId2"/>
              </a:rPr>
              <a:t>://www.seoul.co.kr/news/newsView.php?id=20201124500030&amp;wlog_tag3=naver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99544" y="3058387"/>
            <a:ext cx="11592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빅펄</a:t>
            </a:r>
            <a:r>
              <a:rPr lang="en-US" altLang="ko-KR" sz="1400" b="1" dirty="0" smtClean="0"/>
              <a:t>:</a:t>
            </a:r>
            <a:r>
              <a:rPr lang="en-US" altLang="ko-KR" sz="1400" b="1" dirty="0"/>
              <a:t> </a:t>
            </a:r>
            <a:r>
              <a:rPr lang="en-US" altLang="ko-KR" sz="1400" dirty="0" smtClean="0"/>
              <a:t>https</a:t>
            </a:r>
            <a:r>
              <a:rPr lang="en-US" altLang="ko-KR" sz="1400" dirty="0"/>
              <a:t>://</a:t>
            </a:r>
            <a:r>
              <a:rPr lang="en-US" altLang="ko-KR" sz="1400" dirty="0" smtClean="0"/>
              <a:t>search.bigpearl.io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99544" y="3989021"/>
            <a:ext cx="11592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공공데이터 포털</a:t>
            </a:r>
            <a:r>
              <a:rPr lang="en-US" altLang="ko-KR" sz="1400" b="1" dirty="0" smtClean="0"/>
              <a:t>:  </a:t>
            </a:r>
            <a:r>
              <a:rPr lang="en-US" altLang="ko-KR" sz="1400" dirty="0"/>
              <a:t>https://www.data.go.kr/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99544" y="3550558"/>
            <a:ext cx="11592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유튜</a:t>
            </a:r>
            <a:r>
              <a:rPr lang="ko-KR" altLang="en-US" sz="1400" b="1" dirty="0"/>
              <a:t>브</a:t>
            </a:r>
            <a:r>
              <a:rPr lang="en-US" altLang="ko-KR" sz="1400" b="1" dirty="0" smtClean="0"/>
              <a:t>: </a:t>
            </a:r>
            <a:r>
              <a:rPr lang="en-US" altLang="ko-KR" sz="1400" dirty="0"/>
              <a:t>https://www.youtube.com/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99544" y="4422884"/>
            <a:ext cx="11592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청주시청 통계 정보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99544" y="5406110"/>
            <a:ext cx="11592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경찰청</a:t>
            </a:r>
            <a:r>
              <a:rPr lang="en-US" altLang="ko-KR" sz="1400" b="1" dirty="0" smtClean="0"/>
              <a:t>: </a:t>
            </a:r>
            <a:r>
              <a:rPr lang="en-US" altLang="ko-KR" sz="1400" dirty="0"/>
              <a:t>https://www.police.go.kr/www/open/publice/publice0205.jsp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299544" y="5828897"/>
            <a:ext cx="11592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 e-</a:t>
            </a:r>
            <a:r>
              <a:rPr lang="ko-KR" altLang="en-US" sz="1400" b="1" dirty="0"/>
              <a:t>나라지표 </a:t>
            </a:r>
            <a:r>
              <a:rPr lang="en-US" altLang="ko-KR" sz="1400" b="1" dirty="0" smtClean="0"/>
              <a:t>: </a:t>
            </a:r>
            <a:r>
              <a:rPr lang="en-US" altLang="ko-KR" sz="1400" dirty="0"/>
              <a:t>http://www.index.go.kr/potal/stts/idxMain/selectPoSttsIdxSearch.do?idx_cd=1616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31877" y="4730661"/>
            <a:ext cx="1139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https://cheongju.go.kr/stat/selectBbsNttView.do?key=1710&amp;bbsNo=536&amp;nttNo=161831&amp;searchCtgry=&amp;searchCnd=all&amp;searchKrwd=&amp;pageIndex=1&amp;integrDeptCode=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81037" y="2077588"/>
            <a:ext cx="10480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>
                <a:hlinkClick r:id="rId3"/>
              </a:rPr>
              <a:t>http://news.khan.co.kr/kh_news/khan_art_view.html?art_id=201808072046005#csidxe1389b5eae53b47a7eb44ebf713ee56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9542" y="6280497"/>
            <a:ext cx="11592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 </a:t>
            </a:r>
            <a:r>
              <a:rPr lang="ko-KR" altLang="en-US" sz="1400" b="1" dirty="0"/>
              <a:t>교통사고정보 개방 시스템 </a:t>
            </a:r>
            <a:r>
              <a:rPr lang="en-US" altLang="ko-KR" sz="1400" b="1" dirty="0"/>
              <a:t>: </a:t>
            </a:r>
            <a:r>
              <a:rPr lang="en-US" altLang="ko-KR" sz="1400" dirty="0"/>
              <a:t>http://taas.koroad.or.kr/api/selectSchoolChildDataSet.do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7790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90485" y="2651460"/>
            <a:ext cx="4011034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Q &amp; A</a:t>
            </a:r>
            <a:endParaRPr lang="ko-KR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2645580" y="156163"/>
            <a:ext cx="65566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 </a:t>
            </a:r>
            <a:r>
              <a:rPr lang="en-US" altLang="ko-KR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alt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88" y="2046806"/>
            <a:ext cx="7082130" cy="44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989380" y="0"/>
            <a:ext cx="520262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135261964"/>
              </p:ext>
            </p:extLst>
          </p:nvPr>
        </p:nvGraphicFramePr>
        <p:xfrm>
          <a:off x="-366367" y="796251"/>
          <a:ext cx="7686286" cy="5695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:\Users\IT-5C\Downloads\littledeep_crown\littledeep_crown_style2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2" y="-122158"/>
            <a:ext cx="1617726" cy="161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170170" y="3810557"/>
            <a:ext cx="93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시각</a:t>
            </a:r>
            <a:r>
              <a:rPr lang="ko-KR" altLang="en-US" sz="1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23283" y="1800673"/>
            <a:ext cx="93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총</a:t>
            </a:r>
            <a:r>
              <a:rPr lang="ko-KR" altLang="en-US" sz="1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27427" y="5934745"/>
            <a:ext cx="143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검증 및 </a:t>
            </a:r>
            <a:r>
              <a:rPr lang="en-US" altLang="ko-KR" sz="1600" b="1" dirty="0" smtClean="0">
                <a:solidFill>
                  <a:schemeClr val="tx1">
                    <a:lumMod val="75000"/>
                  </a:schemeClr>
                </a:solidFill>
                <a:latin typeface="+mj-ea"/>
              </a:rPr>
              <a:t>PPT </a:t>
            </a:r>
            <a:endParaRPr lang="ko-KR" altLang="en-US" sz="1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6917" y="3812500"/>
            <a:ext cx="141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정리 및 발표</a:t>
            </a:r>
            <a:endParaRPr lang="ko-KR" altLang="en-US" sz="1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 rot="2732936">
            <a:off x="7276900" y="2881387"/>
            <a:ext cx="4633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M</a:t>
            </a:r>
            <a:r>
              <a:rPr lang="en-US" altLang="ko-KR" sz="72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</a:t>
            </a:r>
            <a:r>
              <a:rPr lang="en-US" altLang="ko-KR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</a:t>
            </a:r>
            <a:r>
              <a:rPr lang="en-US" altLang="ko-KR" sz="72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</a:t>
            </a:r>
            <a:r>
              <a:rPr lang="en-US" altLang="ko-KR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914400"/>
            <a:ext cx="4064000" cy="594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89234" y="2877340"/>
            <a:ext cx="33904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주제 </a:t>
            </a:r>
            <a:r>
              <a:rPr lang="ko-KR" altLang="en-US" sz="36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선정 </a:t>
            </a:r>
            <a:endParaRPr lang="en-US" altLang="ko-KR" sz="3600" dirty="0" smtClean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000" dirty="0" smtClean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36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872501" y="2733947"/>
            <a:ext cx="24522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시각화</a:t>
            </a:r>
            <a:endParaRPr lang="en-US" altLang="ko-KR" sz="360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검</a:t>
            </a:r>
            <a:r>
              <a:rPr lang="ko-KR" altLang="en-US" sz="3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867808" y="2932895"/>
            <a:ext cx="2642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프로젝트</a:t>
            </a:r>
            <a:r>
              <a:rPr lang="en-US" altLang="ko-KR" sz="360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완료</a:t>
            </a:r>
            <a:endParaRPr lang="ko-KR" altLang="en-US" sz="3600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696134" y="122707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STEP 1</a:t>
            </a:r>
            <a:endParaRPr lang="ko-KR" alt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4872501" y="120421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STEP 2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8739603" y="122707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00B050"/>
                </a:solidFill>
                <a:latin typeface="+mj-ea"/>
                <a:ea typeface="+mj-ea"/>
              </a:rPr>
              <a:t>STEP 3</a:t>
            </a:r>
            <a:endParaRPr lang="ko-KR" altLang="en-US" sz="32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590594" y="1754505"/>
            <a:ext cx="2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11/9 ~ 11/20</a:t>
            </a:r>
            <a:endParaRPr lang="ko-KR" altLang="en-US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4777471" y="1753585"/>
            <a:ext cx="2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11/21 ~ 11/27</a:t>
            </a:r>
            <a:endParaRPr lang="ko-KR" altLang="en-US" sz="2000" b="1" i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8678293" y="1765015"/>
            <a:ext cx="2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11/28 ~ 12/4</a:t>
            </a:r>
            <a:endParaRPr lang="ko-KR" altLang="en-US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0" y="1"/>
            <a:ext cx="81280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5952770"/>
            <a:ext cx="81280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완료 사진, 이미지, 일러스트, 캘리그라피 - 크라우드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597" y="4124297"/>
            <a:ext cx="42767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371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4782207" y="0"/>
            <a:ext cx="74097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478220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4174323" y="2857084"/>
            <a:ext cx="1439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endParaRPr lang="ko-KR" altLang="en-US" sz="12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436918" y="994074"/>
            <a:ext cx="39755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도서관과 서점이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많으면 </a:t>
            </a:r>
            <a:r>
              <a:rPr lang="ko-KR" altLang="en-US" sz="32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교육열</a:t>
            </a:r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높은가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6636874" y="3906636"/>
            <a:ext cx="46393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초등학교 근처 </a:t>
            </a:r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보호구역 </a:t>
            </a:r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설정으로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인해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</a:t>
            </a:r>
            <a:r>
              <a: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사고율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감소가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분명한가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1" name="Picture 3" descr="C:\Users\IT-5C\Desktop\도서관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95" y="4087050"/>
            <a:ext cx="4114813" cy="2301339"/>
          </a:xfrm>
          <a:prstGeom prst="rect">
            <a:avLst/>
          </a:prstGeom>
          <a:noFill/>
          <a:effectLst>
            <a:softEdge rad="381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IT-5C\Desktop\111111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38" y="533412"/>
            <a:ext cx="5052675" cy="2683614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33747" y="1171442"/>
            <a:ext cx="5253404" cy="2845061"/>
            <a:chOff x="1057977" y="2266329"/>
            <a:chExt cx="2803353" cy="1032132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B4C8E5F-F1AA-43BF-94D9-2DA5076AB002}"/>
                </a:ext>
              </a:extLst>
            </p:cNvPr>
            <p:cNvSpPr txBox="1"/>
            <p:nvPr/>
          </p:nvSpPr>
          <p:spPr>
            <a:xfrm>
              <a:off x="1057977" y="2266329"/>
              <a:ext cx="1609343" cy="52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“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28F311D7-2BE2-4875-AAE0-72745C9EECCB}"/>
                </a:ext>
              </a:extLst>
            </p:cNvPr>
            <p:cNvSpPr txBox="1"/>
            <p:nvPr/>
          </p:nvSpPr>
          <p:spPr>
            <a:xfrm>
              <a:off x="2790333" y="2774161"/>
              <a:ext cx="1070997" cy="52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8800" b="1">
                  <a:solidFill>
                    <a:schemeClr val="tx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 sz="6000" dirty="0">
                  <a:solidFill>
                    <a:schemeClr val="bg1"/>
                  </a:solidFill>
                </a:rPr>
                <a:t>”</a:t>
              </a:r>
              <a:endParaRPr lang="ko-KR" alt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93094" y="3601880"/>
            <a:ext cx="6870961" cy="3398010"/>
            <a:chOff x="1057977" y="2266329"/>
            <a:chExt cx="2803353" cy="87629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EB4C8E5F-F1AA-43BF-94D9-2DA5076AB002}"/>
                </a:ext>
              </a:extLst>
            </p:cNvPr>
            <p:cNvSpPr txBox="1"/>
            <p:nvPr/>
          </p:nvSpPr>
          <p:spPr>
            <a:xfrm>
              <a:off x="1057977" y="2266329"/>
              <a:ext cx="1609343" cy="36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“</a:t>
              </a:r>
              <a:endParaRPr lang="ko-KR" altLang="en-US" sz="60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28F311D7-2BE2-4875-AAE0-72745C9EECCB}"/>
                </a:ext>
              </a:extLst>
            </p:cNvPr>
            <p:cNvSpPr txBox="1"/>
            <p:nvPr/>
          </p:nvSpPr>
          <p:spPr>
            <a:xfrm>
              <a:off x="2790333" y="2774161"/>
              <a:ext cx="1070997" cy="36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8800" b="1">
                  <a:solidFill>
                    <a:schemeClr val="tx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 sz="6000" dirty="0"/>
                <a:t>”</a:t>
              </a:r>
              <a:endParaRPr lang="ko-KR" altLang="en-US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8851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4782207" y="2691"/>
            <a:ext cx="74097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5938345" y="-42040"/>
            <a:ext cx="6253655" cy="690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281842" y="2409645"/>
            <a:ext cx="1439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endParaRPr lang="ko-KR" altLang="en-US" sz="12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52" name="Picture 4" descr="C:\Users\IT-5C\Desktop\111111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382" y="428311"/>
            <a:ext cx="5052675" cy="2683614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4" y="3963669"/>
            <a:ext cx="4234685" cy="237747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732276" y="1203780"/>
            <a:ext cx="4128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유튜브의 정치적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쏠림</a:t>
            </a:r>
            <a:r>
              <a:rPr lang="ko-KR" altLang="en-US" sz="3200" dirty="0" smtClean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현상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7209255" y="4632415"/>
            <a:ext cx="3741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어린이보호구역</a:t>
            </a:r>
            <a:endParaRPr lang="en-US" altLang="ko-KR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사고율</a:t>
            </a:r>
            <a:endParaRPr lang="en-US" altLang="ko-KR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22983" y="1312430"/>
            <a:ext cx="5241885" cy="1999425"/>
            <a:chOff x="1057977" y="2266329"/>
            <a:chExt cx="2803353" cy="1032132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EB4C8E5F-F1AA-43BF-94D9-2DA5076AB002}"/>
                </a:ext>
              </a:extLst>
            </p:cNvPr>
            <p:cNvSpPr txBox="1"/>
            <p:nvPr/>
          </p:nvSpPr>
          <p:spPr>
            <a:xfrm>
              <a:off x="1057977" y="2266329"/>
              <a:ext cx="16093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“</a:t>
              </a:r>
              <a:endParaRPr lang="ko-KR" altLang="en-US" sz="60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8F311D7-2BE2-4875-AAE0-72745C9EECCB}"/>
                </a:ext>
              </a:extLst>
            </p:cNvPr>
            <p:cNvSpPr txBox="1"/>
            <p:nvPr/>
          </p:nvSpPr>
          <p:spPr>
            <a:xfrm>
              <a:off x="2790333" y="2774161"/>
              <a:ext cx="1070997" cy="52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8800" b="1">
                  <a:solidFill>
                    <a:schemeClr val="tx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 sz="6000" dirty="0"/>
                <a:t>”</a:t>
              </a:r>
              <a:endParaRPr lang="ko-KR" altLang="en-US" sz="60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085732" y="4309866"/>
            <a:ext cx="5241885" cy="1999425"/>
            <a:chOff x="1057977" y="2266329"/>
            <a:chExt cx="2803353" cy="1032132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EB4C8E5F-F1AA-43BF-94D9-2DA5076AB002}"/>
                </a:ext>
              </a:extLst>
            </p:cNvPr>
            <p:cNvSpPr txBox="1"/>
            <p:nvPr/>
          </p:nvSpPr>
          <p:spPr>
            <a:xfrm>
              <a:off x="1057977" y="2266329"/>
              <a:ext cx="1609343" cy="52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“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8F311D7-2BE2-4875-AAE0-72745C9EECCB}"/>
                </a:ext>
              </a:extLst>
            </p:cNvPr>
            <p:cNvSpPr txBox="1"/>
            <p:nvPr/>
          </p:nvSpPr>
          <p:spPr>
            <a:xfrm>
              <a:off x="2790333" y="2774161"/>
              <a:ext cx="1070997" cy="52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8800" b="1">
                  <a:solidFill>
                    <a:schemeClr val="tx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 sz="6000" dirty="0">
                  <a:solidFill>
                    <a:schemeClr val="bg1"/>
                  </a:solidFill>
                </a:rPr>
                <a:t>”</a:t>
              </a:r>
              <a:endParaRPr lang="ko-KR" altLang="en-US" sz="6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81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57048" y="217268"/>
            <a:ext cx="10846676" cy="63306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99" y="301348"/>
            <a:ext cx="9839325" cy="1000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29" y="1567843"/>
            <a:ext cx="3652674" cy="2143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386" y="1557173"/>
            <a:ext cx="5143767" cy="4789433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57048" y="1345324"/>
            <a:ext cx="10846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570483" y="1355343"/>
            <a:ext cx="0" cy="5202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‘YouTube’ 너, 딱 우리 스타일이야…5060·7080세대, 유튜브에 푹 빠지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31" y="3951889"/>
            <a:ext cx="460561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698" y="958247"/>
            <a:ext cx="1333500" cy="3714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0011760" y="5171089"/>
            <a:ext cx="9820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980386" y="5418082"/>
            <a:ext cx="5013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980386" y="5638799"/>
            <a:ext cx="5013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980385" y="5870027"/>
            <a:ext cx="5013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980385" y="6101255"/>
            <a:ext cx="5013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37429" y="3236686"/>
            <a:ext cx="2546295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5980384" y="6346606"/>
            <a:ext cx="12297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865429" y="963502"/>
            <a:ext cx="19542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5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978</Words>
  <Application>Microsoft Office PowerPoint</Application>
  <PresentationFormat>사용자 지정</PresentationFormat>
  <Paragraphs>299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3" baseType="lpstr">
      <vt:lpstr>굴림</vt:lpstr>
      <vt:lpstr>Arial</vt:lpstr>
      <vt:lpstr>Wingdings</vt:lpstr>
      <vt:lpstr>나눔스퀘어 Bold</vt:lpstr>
      <vt:lpstr>HY헤드라인M</vt:lpstr>
      <vt:lpstr>G마켓 산스 TTF Medium</vt:lpstr>
      <vt:lpstr>G마켓 산스 TTF Bold</vt:lpstr>
      <vt:lpstr>Impact</vt:lpstr>
      <vt:lpstr>나눔스퀘어라운드 Bold</vt:lpstr>
      <vt:lpstr>나눔스퀘어 Light</vt:lpstr>
      <vt:lpstr>HY동녘B</vt:lpstr>
      <vt:lpstr>나눔스퀘어라운드 Regular</vt:lpstr>
      <vt:lpstr>맑은 고딕</vt:lpstr>
      <vt:lpstr>나눔스퀘어_ac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IT-5C</cp:lastModifiedBy>
  <cp:revision>188</cp:revision>
  <dcterms:created xsi:type="dcterms:W3CDTF">2020-02-09T06:06:54Z</dcterms:created>
  <dcterms:modified xsi:type="dcterms:W3CDTF">2020-11-25T04:47:31Z</dcterms:modified>
</cp:coreProperties>
</file>